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DBCD00-F268-4471-AEF6-2861D07FB16F}" v="10" dt="2026-01-16T15:37:19.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4660"/>
  </p:normalViewPr>
  <p:slideViewPr>
    <p:cSldViewPr snapToGrid="0">
      <p:cViewPr varScale="1">
        <p:scale>
          <a:sx n="111" d="100"/>
          <a:sy n="111" d="100"/>
        </p:scale>
        <p:origin x="450" y="9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14270184-D8D5-4AF3-BE7E-D102E09EBC41}"/>
    <pc:docChg chg="modSld">
      <pc:chgData name="Robert Penry" userId="eb3a0382-c13a-4994-844e-3f19251ea911" providerId="ADAL" clId="{14270184-D8D5-4AF3-BE7E-D102E09EBC41}" dt="2026-01-16T15:37:19.476" v="9" actId="20577"/>
      <pc:docMkLst>
        <pc:docMk/>
      </pc:docMkLst>
      <pc:sldChg chg="modSp modAnim">
        <pc:chgData name="Robert Penry" userId="eb3a0382-c13a-4994-844e-3f19251ea911" providerId="ADAL" clId="{14270184-D8D5-4AF3-BE7E-D102E09EBC41}" dt="2026-01-16T15:36:37.026" v="0" actId="20577"/>
        <pc:sldMkLst>
          <pc:docMk/>
          <pc:sldMk cId="2493828021" sldId="264"/>
        </pc:sldMkLst>
        <pc:spChg chg="mod">
          <ac:chgData name="Robert Penry" userId="eb3a0382-c13a-4994-844e-3f19251ea911" providerId="ADAL" clId="{14270184-D8D5-4AF3-BE7E-D102E09EBC41}" dt="2026-01-16T15:36:37.026" v="0" actId="20577"/>
          <ac:spMkLst>
            <pc:docMk/>
            <pc:sldMk cId="2493828021" sldId="264"/>
            <ac:spMk id="12" creationId="{514D8AA3-BC47-74EC-7D2A-A7E7BAB0F0F6}"/>
          </ac:spMkLst>
        </pc:spChg>
      </pc:sldChg>
      <pc:sldChg chg="modSp modAnim">
        <pc:chgData name="Robert Penry" userId="eb3a0382-c13a-4994-844e-3f19251ea911" providerId="ADAL" clId="{14270184-D8D5-4AF3-BE7E-D102E09EBC41}" dt="2026-01-16T15:36:40.675" v="1" actId="20577"/>
        <pc:sldMkLst>
          <pc:docMk/>
          <pc:sldMk cId="387256581" sldId="278"/>
        </pc:sldMkLst>
        <pc:spChg chg="mod">
          <ac:chgData name="Robert Penry" userId="eb3a0382-c13a-4994-844e-3f19251ea911" providerId="ADAL" clId="{14270184-D8D5-4AF3-BE7E-D102E09EBC41}" dt="2026-01-16T15:36:40.675" v="1" actId="20577"/>
          <ac:spMkLst>
            <pc:docMk/>
            <pc:sldMk cId="387256581" sldId="278"/>
            <ac:spMk id="7" creationId="{BBEBC24F-06E4-E42E-8CA2-656760215E93}"/>
          </ac:spMkLst>
        </pc:spChg>
      </pc:sldChg>
      <pc:sldChg chg="modSp modAnim">
        <pc:chgData name="Robert Penry" userId="eb3a0382-c13a-4994-844e-3f19251ea911" providerId="ADAL" clId="{14270184-D8D5-4AF3-BE7E-D102E09EBC41}" dt="2026-01-16T15:36:44.005" v="2" actId="20577"/>
        <pc:sldMkLst>
          <pc:docMk/>
          <pc:sldMk cId="3541295189" sldId="280"/>
        </pc:sldMkLst>
        <pc:spChg chg="mod">
          <ac:chgData name="Robert Penry" userId="eb3a0382-c13a-4994-844e-3f19251ea911" providerId="ADAL" clId="{14270184-D8D5-4AF3-BE7E-D102E09EBC41}" dt="2026-01-16T15:36:44.005" v="2" actId="20577"/>
          <ac:spMkLst>
            <pc:docMk/>
            <pc:sldMk cId="3541295189" sldId="280"/>
            <ac:spMk id="7" creationId="{A6F020B6-61DE-548A-EEF0-4C1C96EEE448}"/>
          </ac:spMkLst>
        </pc:spChg>
      </pc:sldChg>
      <pc:sldChg chg="modSp modAnim">
        <pc:chgData name="Robert Penry" userId="eb3a0382-c13a-4994-844e-3f19251ea911" providerId="ADAL" clId="{14270184-D8D5-4AF3-BE7E-D102E09EBC41}" dt="2026-01-16T15:36:52.083" v="3" actId="20577"/>
        <pc:sldMkLst>
          <pc:docMk/>
          <pc:sldMk cId="2524471291" sldId="281"/>
        </pc:sldMkLst>
        <pc:spChg chg="mod">
          <ac:chgData name="Robert Penry" userId="eb3a0382-c13a-4994-844e-3f19251ea911" providerId="ADAL" clId="{14270184-D8D5-4AF3-BE7E-D102E09EBC41}" dt="2026-01-16T15:36:52.083" v="3" actId="20577"/>
          <ac:spMkLst>
            <pc:docMk/>
            <pc:sldMk cId="2524471291" sldId="281"/>
            <ac:spMk id="7" creationId="{936784CC-EADA-6F75-FDBF-FCDFD631FEAF}"/>
          </ac:spMkLst>
        </pc:spChg>
      </pc:sldChg>
      <pc:sldChg chg="modSp modAnim">
        <pc:chgData name="Robert Penry" userId="eb3a0382-c13a-4994-844e-3f19251ea911" providerId="ADAL" clId="{14270184-D8D5-4AF3-BE7E-D102E09EBC41}" dt="2026-01-16T15:36:55.154" v="4" actId="20577"/>
        <pc:sldMkLst>
          <pc:docMk/>
          <pc:sldMk cId="3308327918" sldId="282"/>
        </pc:sldMkLst>
        <pc:spChg chg="mod">
          <ac:chgData name="Robert Penry" userId="eb3a0382-c13a-4994-844e-3f19251ea911" providerId="ADAL" clId="{14270184-D8D5-4AF3-BE7E-D102E09EBC41}" dt="2026-01-16T15:36:55.154" v="4" actId="20577"/>
          <ac:spMkLst>
            <pc:docMk/>
            <pc:sldMk cId="3308327918" sldId="282"/>
            <ac:spMk id="6" creationId="{43E21BDD-7ABE-7004-8173-953D2C4F1804}"/>
          </ac:spMkLst>
        </pc:spChg>
      </pc:sldChg>
      <pc:sldChg chg="modSp modAnim">
        <pc:chgData name="Robert Penry" userId="eb3a0382-c13a-4994-844e-3f19251ea911" providerId="ADAL" clId="{14270184-D8D5-4AF3-BE7E-D102E09EBC41}" dt="2026-01-16T15:36:58.716" v="5" actId="20577"/>
        <pc:sldMkLst>
          <pc:docMk/>
          <pc:sldMk cId="3019642694" sldId="283"/>
        </pc:sldMkLst>
        <pc:spChg chg="mod">
          <ac:chgData name="Robert Penry" userId="eb3a0382-c13a-4994-844e-3f19251ea911" providerId="ADAL" clId="{14270184-D8D5-4AF3-BE7E-D102E09EBC41}" dt="2026-01-16T15:36:58.716" v="5" actId="20577"/>
          <ac:spMkLst>
            <pc:docMk/>
            <pc:sldMk cId="3019642694" sldId="283"/>
            <ac:spMk id="7" creationId="{5B09E185-607A-FF40-24A3-9A753AFFF200}"/>
          </ac:spMkLst>
        </pc:spChg>
      </pc:sldChg>
      <pc:sldChg chg="modSp modAnim">
        <pc:chgData name="Robert Penry" userId="eb3a0382-c13a-4994-844e-3f19251ea911" providerId="ADAL" clId="{14270184-D8D5-4AF3-BE7E-D102E09EBC41}" dt="2026-01-16T15:37:03.810" v="6" actId="20577"/>
        <pc:sldMkLst>
          <pc:docMk/>
          <pc:sldMk cId="2274582294" sldId="284"/>
        </pc:sldMkLst>
        <pc:spChg chg="mod">
          <ac:chgData name="Robert Penry" userId="eb3a0382-c13a-4994-844e-3f19251ea911" providerId="ADAL" clId="{14270184-D8D5-4AF3-BE7E-D102E09EBC41}" dt="2026-01-16T15:37:03.810" v="6" actId="20577"/>
          <ac:spMkLst>
            <pc:docMk/>
            <pc:sldMk cId="2274582294" sldId="284"/>
            <ac:spMk id="7" creationId="{1837459E-F545-2865-1F14-5EC676B87B37}"/>
          </ac:spMkLst>
        </pc:spChg>
      </pc:sldChg>
      <pc:sldChg chg="modSp modAnim">
        <pc:chgData name="Robert Penry" userId="eb3a0382-c13a-4994-844e-3f19251ea911" providerId="ADAL" clId="{14270184-D8D5-4AF3-BE7E-D102E09EBC41}" dt="2026-01-16T15:37:08.450" v="7" actId="20577"/>
        <pc:sldMkLst>
          <pc:docMk/>
          <pc:sldMk cId="475075082" sldId="285"/>
        </pc:sldMkLst>
        <pc:spChg chg="mod">
          <ac:chgData name="Robert Penry" userId="eb3a0382-c13a-4994-844e-3f19251ea911" providerId="ADAL" clId="{14270184-D8D5-4AF3-BE7E-D102E09EBC41}" dt="2026-01-16T15:37:08.450" v="7" actId="20577"/>
          <ac:spMkLst>
            <pc:docMk/>
            <pc:sldMk cId="475075082" sldId="285"/>
            <ac:spMk id="7" creationId="{E9F2851E-EFF8-E004-E1B6-51EC2C4F88C3}"/>
          </ac:spMkLst>
        </pc:spChg>
      </pc:sldChg>
      <pc:sldChg chg="modSp modAnim">
        <pc:chgData name="Robert Penry" userId="eb3a0382-c13a-4994-844e-3f19251ea911" providerId="ADAL" clId="{14270184-D8D5-4AF3-BE7E-D102E09EBC41}" dt="2026-01-16T15:37:12.320" v="8" actId="20577"/>
        <pc:sldMkLst>
          <pc:docMk/>
          <pc:sldMk cId="4193291238" sldId="286"/>
        </pc:sldMkLst>
        <pc:spChg chg="mod">
          <ac:chgData name="Robert Penry" userId="eb3a0382-c13a-4994-844e-3f19251ea911" providerId="ADAL" clId="{14270184-D8D5-4AF3-BE7E-D102E09EBC41}" dt="2026-01-16T15:37:12.320" v="8" actId="20577"/>
          <ac:spMkLst>
            <pc:docMk/>
            <pc:sldMk cId="4193291238" sldId="286"/>
            <ac:spMk id="7" creationId="{276D241B-21C1-EA7B-99CE-AB6CCD6BE529}"/>
          </ac:spMkLst>
        </pc:spChg>
      </pc:sldChg>
      <pc:sldChg chg="modSp modAnim">
        <pc:chgData name="Robert Penry" userId="eb3a0382-c13a-4994-844e-3f19251ea911" providerId="ADAL" clId="{14270184-D8D5-4AF3-BE7E-D102E09EBC41}" dt="2026-01-16T15:37:19.476" v="9" actId="20577"/>
        <pc:sldMkLst>
          <pc:docMk/>
          <pc:sldMk cId="2304512983" sldId="287"/>
        </pc:sldMkLst>
        <pc:spChg chg="mod">
          <ac:chgData name="Robert Penry" userId="eb3a0382-c13a-4994-844e-3f19251ea911" providerId="ADAL" clId="{14270184-D8D5-4AF3-BE7E-D102E09EBC41}" dt="2026-01-16T15:37:19.476" v="9" actId="20577"/>
          <ac:spMkLst>
            <pc:docMk/>
            <pc:sldMk cId="2304512983" sldId="287"/>
            <ac:spMk id="7" creationId="{531796C9-C98F-6612-CA75-8FFA84A329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1/16/2026</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1/16/2026</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#1</a:t>
            </a:r>
          </a:p>
          <a:p>
            <a:endParaRPr lang="en-US" sz="2400" dirty="0"/>
          </a:p>
          <a:p>
            <a:r>
              <a:rPr lang="en-US" sz="2400" dirty="0"/>
              <a:t>Napa cabbage is botanically classified as which species?</a:t>
            </a:r>
          </a:p>
          <a:p>
            <a:endParaRPr lang="en-US" sz="2400" dirty="0"/>
          </a:p>
          <a:p>
            <a:pPr marL="342900" indent="-342900">
              <a:buAutoNum type="alphaUcPeriod"/>
            </a:pPr>
            <a:r>
              <a:rPr lang="en-US" sz="2400" dirty="0"/>
              <a:t>Brassica oleracea</a:t>
            </a:r>
          </a:p>
          <a:p>
            <a:pPr marL="342900" indent="-342900">
              <a:buAutoNum type="alphaUcPeriod"/>
            </a:pPr>
            <a:r>
              <a:rPr lang="en-US" sz="2400" dirty="0"/>
              <a:t>Brassica juncea</a:t>
            </a:r>
          </a:p>
          <a:p>
            <a:pPr marL="342900" indent="-342900">
              <a:buAutoNum type="alphaUcPeriod"/>
            </a:pPr>
            <a:r>
              <a:rPr lang="en-US" sz="2400" dirty="0"/>
              <a:t>Brassica rapa subsp. pekinensis</a:t>
            </a:r>
          </a:p>
          <a:p>
            <a:pPr marL="342900" indent="-342900">
              <a:buAutoNum type="alphaUcPeriod"/>
            </a:pPr>
            <a:r>
              <a:rPr lang="en-US" sz="2400" dirty="0"/>
              <a:t>Brassica napus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CEFAE0FB-ABEB-873C-F9A0-B66ADC46D33D}"/>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4FAA0FCB-91B6-EA5C-F53D-F0F7956B1ABC}"/>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6" name="TextBox 5">
            <a:extLst>
              <a:ext uri="{FF2B5EF4-FFF2-40B4-BE49-F238E27FC236}">
                <a16:creationId xmlns:a16="http://schemas.microsoft.com/office/drawing/2014/main" id="{9578C2D8-2D73-7D73-BB64-651B89105DAE}"/>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BBEBC24F-06E4-E42E-8CA2-656760215E93}"/>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Napa cabbage became foundational to which traditional Korean food?</a:t>
            </a:r>
          </a:p>
          <a:p>
            <a:endParaRPr lang="en-US" sz="2400" dirty="0"/>
          </a:p>
          <a:p>
            <a:pPr marL="342900" indent="-342900">
              <a:buAutoNum type="alphaUcPeriod"/>
            </a:pPr>
            <a:r>
              <a:rPr lang="en-US" sz="2400" dirty="0"/>
              <a:t>Bibimbap</a:t>
            </a:r>
          </a:p>
          <a:p>
            <a:pPr marL="342900" indent="-342900">
              <a:buAutoNum type="alphaUcPeriod"/>
            </a:pPr>
            <a:r>
              <a:rPr lang="en-US" sz="2400" dirty="0"/>
              <a:t>Japchae</a:t>
            </a:r>
          </a:p>
          <a:p>
            <a:pPr marL="342900" indent="-342900">
              <a:buAutoNum type="alphaUcPeriod"/>
            </a:pPr>
            <a:r>
              <a:rPr lang="en-US" sz="2400" dirty="0"/>
              <a:t>Tteokbokki</a:t>
            </a:r>
          </a:p>
          <a:p>
            <a:pPr marL="342900" indent="-342900">
              <a:buAutoNum type="alphaUcPeriod"/>
            </a:pPr>
            <a:r>
              <a:rPr lang="en-US" sz="2400" dirty="0"/>
              <a:t>Kimchi</a:t>
            </a:r>
          </a:p>
        </p:txBody>
      </p:sp>
      <p:sp>
        <p:nvSpPr>
          <p:cNvPr id="11" name="TextBox 10">
            <a:extLst>
              <a:ext uri="{FF2B5EF4-FFF2-40B4-BE49-F238E27FC236}">
                <a16:creationId xmlns:a16="http://schemas.microsoft.com/office/drawing/2014/main" id="{97D262C8-874B-396F-E574-46D1389429CC}"/>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F8F34155-7999-C2F5-1E8D-2C097A6A4E81}"/>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4CFD6A25-EA94-0557-5DA9-00BF5578563B}"/>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B3B49924-B6C0-AA36-CA69-3B08B51C7DA4}"/>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A6F020B6-61DE-548A-EEF0-4C1C96EEE448}"/>
              </a:ext>
            </a:extLst>
          </p:cNvPr>
          <p:cNvSpPr txBox="1"/>
          <p:nvPr/>
        </p:nvSpPr>
        <p:spPr>
          <a:xfrm>
            <a:off x="3375519" y="978474"/>
            <a:ext cx="8584163" cy="3416320"/>
          </a:xfrm>
          <a:prstGeom prst="rect">
            <a:avLst/>
          </a:prstGeom>
          <a:noFill/>
        </p:spPr>
        <p:txBody>
          <a:bodyPr wrap="square" rtlCol="0">
            <a:spAutoFit/>
          </a:bodyPr>
          <a:lstStyle/>
          <a:p>
            <a:r>
              <a:rPr lang="en-US" sz="2400" dirty="0"/>
              <a:t>Question #3</a:t>
            </a:r>
          </a:p>
          <a:p>
            <a:endParaRPr lang="en-US" sz="2400" dirty="0"/>
          </a:p>
          <a:p>
            <a:r>
              <a:rPr lang="en-US" sz="2400" dirty="0"/>
              <a:t>Which vitamin in Napa cabbage contributes most significantly to blood clotting and bone metabolism?</a:t>
            </a:r>
          </a:p>
          <a:p>
            <a:endParaRPr lang="en-US" sz="2400" dirty="0"/>
          </a:p>
          <a:p>
            <a:pPr marL="342900" indent="-342900">
              <a:buAutoNum type="alphaUcPeriod"/>
            </a:pPr>
            <a:r>
              <a:rPr lang="en-US" sz="2400" dirty="0"/>
              <a:t>Folate</a:t>
            </a:r>
          </a:p>
          <a:p>
            <a:pPr marL="342900" indent="-342900">
              <a:buAutoNum type="alphaUcPeriod"/>
            </a:pPr>
            <a:r>
              <a:rPr lang="en-US" sz="2400" dirty="0"/>
              <a:t>Vitamin A</a:t>
            </a:r>
          </a:p>
          <a:p>
            <a:pPr marL="342900" indent="-342900">
              <a:buAutoNum type="alphaUcPeriod"/>
            </a:pPr>
            <a:r>
              <a:rPr lang="en-US" sz="2400" dirty="0"/>
              <a:t>Vitamin C</a:t>
            </a:r>
          </a:p>
          <a:p>
            <a:pPr marL="342900" indent="-342900">
              <a:buAutoNum type="alphaUcPeriod"/>
            </a:pPr>
            <a:r>
              <a:rPr lang="en-US" sz="2400" dirty="0"/>
              <a:t>Vitamin K</a:t>
            </a:r>
          </a:p>
        </p:txBody>
      </p:sp>
      <p:sp>
        <p:nvSpPr>
          <p:cNvPr id="11" name="TextBox 10">
            <a:extLst>
              <a:ext uri="{FF2B5EF4-FFF2-40B4-BE49-F238E27FC236}">
                <a16:creationId xmlns:a16="http://schemas.microsoft.com/office/drawing/2014/main" id="{6B7642BA-EBC9-5AC3-580C-9CDEAD5F8F83}"/>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6E37A6FF-267C-8B73-9A41-FAC7C2025748}"/>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9BD4ED65-1AEF-A3A6-BEB2-CFB6AE7BCE4C}"/>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5D887C04-897C-F315-D73C-8BD916352BFD}"/>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936784CC-EADA-6F75-FDBF-FCDFD631FEAF}"/>
              </a:ext>
            </a:extLst>
          </p:cNvPr>
          <p:cNvSpPr txBox="1"/>
          <p:nvPr/>
        </p:nvSpPr>
        <p:spPr>
          <a:xfrm>
            <a:off x="3375519" y="978474"/>
            <a:ext cx="8584163" cy="2677656"/>
          </a:xfrm>
          <a:prstGeom prst="rect">
            <a:avLst/>
          </a:prstGeom>
          <a:noFill/>
        </p:spPr>
        <p:txBody>
          <a:bodyPr wrap="square" rtlCol="0">
            <a:spAutoFit/>
          </a:bodyPr>
          <a:lstStyle/>
          <a:p>
            <a:r>
              <a:rPr lang="en-US" sz="2400" dirty="0"/>
              <a:t>Question #4</a:t>
            </a:r>
          </a:p>
          <a:p>
            <a:endParaRPr lang="en-US" sz="2400" dirty="0"/>
          </a:p>
          <a:p>
            <a:r>
              <a:rPr lang="en-US" sz="2400" dirty="0"/>
              <a:t>Napa cabbage’s health benefits are enhanced by its high water content and low calorie load.</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11" name="TextBox 10">
            <a:extLst>
              <a:ext uri="{FF2B5EF4-FFF2-40B4-BE49-F238E27FC236}">
                <a16:creationId xmlns:a16="http://schemas.microsoft.com/office/drawing/2014/main" id="{7B5DDEAF-559F-1CB9-FB46-57E515412C7D}"/>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BBA3D791-CDC7-22FC-1621-4A8CFCCA3394}"/>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71044E18-958D-8A22-A5E2-F2EC9548BC32}"/>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E71366F4-F128-40D2-8A9F-1CDD2EF5B327}"/>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6" name="TextBox 5">
            <a:extLst>
              <a:ext uri="{FF2B5EF4-FFF2-40B4-BE49-F238E27FC236}">
                <a16:creationId xmlns:a16="http://schemas.microsoft.com/office/drawing/2014/main" id="{43E21BDD-7ABE-7004-8173-953D2C4F1804}"/>
              </a:ext>
            </a:extLst>
          </p:cNvPr>
          <p:cNvSpPr txBox="1"/>
          <p:nvPr/>
        </p:nvSpPr>
        <p:spPr>
          <a:xfrm>
            <a:off x="3375519" y="978474"/>
            <a:ext cx="8584163" cy="2677656"/>
          </a:xfrm>
          <a:prstGeom prst="rect">
            <a:avLst/>
          </a:prstGeom>
          <a:noFill/>
        </p:spPr>
        <p:txBody>
          <a:bodyPr wrap="square" rtlCol="0">
            <a:spAutoFit/>
          </a:bodyPr>
          <a:lstStyle/>
          <a:p>
            <a:r>
              <a:rPr lang="en-US" sz="2400" dirty="0"/>
              <a:t>Question #5</a:t>
            </a:r>
          </a:p>
          <a:p>
            <a:endParaRPr lang="en-US" sz="2400" dirty="0"/>
          </a:p>
          <a:p>
            <a:r>
              <a:rPr lang="en-US" sz="2400" dirty="0"/>
              <a:t>Differences in Napa cabbage varieties influence fermentation performance, storage, and cooking methods.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7" name="TextBox 6">
            <a:extLst>
              <a:ext uri="{FF2B5EF4-FFF2-40B4-BE49-F238E27FC236}">
                <a16:creationId xmlns:a16="http://schemas.microsoft.com/office/drawing/2014/main" id="{0C586AA2-45FB-9750-239E-DDF8874130C3}"/>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D85238AE-732C-3053-9732-43BBC2E95D24}"/>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DBB39D4A-1550-F62D-0975-4F0C1F7615F4}"/>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0887D850-950B-E7F1-E846-73994C978798}"/>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5B09E185-607A-FF40-24A3-9A753AFFF200}"/>
              </a:ext>
            </a:extLst>
          </p:cNvPr>
          <p:cNvSpPr txBox="1"/>
          <p:nvPr/>
        </p:nvSpPr>
        <p:spPr>
          <a:xfrm>
            <a:off x="3375519" y="978474"/>
            <a:ext cx="8584163" cy="3416320"/>
          </a:xfrm>
          <a:prstGeom prst="rect">
            <a:avLst/>
          </a:prstGeom>
          <a:noFill/>
        </p:spPr>
        <p:txBody>
          <a:bodyPr wrap="square" rtlCol="0">
            <a:spAutoFit/>
          </a:bodyPr>
          <a:lstStyle/>
          <a:p>
            <a:r>
              <a:rPr lang="en-US" sz="2400" dirty="0"/>
              <a:t>Question #6</a:t>
            </a:r>
          </a:p>
          <a:p>
            <a:endParaRPr lang="en-US" sz="2400" dirty="0"/>
          </a:p>
          <a:p>
            <a:r>
              <a:rPr lang="en-US" sz="2400" dirty="0"/>
              <a:t>Which Napa cabbage variety is designed for large heads and high-yield foodservice production?</a:t>
            </a:r>
          </a:p>
          <a:p>
            <a:endParaRPr lang="en-US" sz="2400" dirty="0"/>
          </a:p>
          <a:p>
            <a:pPr marL="342900" indent="-342900">
              <a:buAutoNum type="alphaUcPeriod"/>
            </a:pPr>
            <a:r>
              <a:rPr lang="en-US" sz="2400" dirty="0"/>
              <a:t>Michihili</a:t>
            </a:r>
          </a:p>
          <a:p>
            <a:pPr marL="342900" indent="-342900">
              <a:buAutoNum type="alphaUcPeriod"/>
            </a:pPr>
            <a:r>
              <a:rPr lang="en-US" sz="2400" dirty="0"/>
              <a:t>Rubicon</a:t>
            </a:r>
          </a:p>
          <a:p>
            <a:pPr marL="342900" indent="-342900">
              <a:buAutoNum type="alphaUcPeriod"/>
            </a:pPr>
            <a:r>
              <a:rPr lang="en-US" sz="2400" dirty="0"/>
              <a:t>Monument</a:t>
            </a:r>
          </a:p>
          <a:p>
            <a:pPr marL="342900" indent="-342900">
              <a:buAutoNum type="alphaUcPeriod"/>
            </a:pPr>
            <a:r>
              <a:rPr lang="en-US" sz="2400" dirty="0"/>
              <a:t>Bilko</a:t>
            </a:r>
          </a:p>
        </p:txBody>
      </p:sp>
      <p:sp>
        <p:nvSpPr>
          <p:cNvPr id="11" name="TextBox 10">
            <a:extLst>
              <a:ext uri="{FF2B5EF4-FFF2-40B4-BE49-F238E27FC236}">
                <a16:creationId xmlns:a16="http://schemas.microsoft.com/office/drawing/2014/main" id="{84C2DBE7-8F93-3E03-3FCA-E68B3C33FA9C}"/>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6D8A1C1C-EEE4-1847-1488-02B9F54662FF}"/>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8246EE88-88C1-9EA0-E122-1D5772AA31B9}"/>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073ABDED-C152-8545-46DE-295B56AB1582}"/>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1837459E-F545-2865-1F14-5EC676B87B37}"/>
              </a:ext>
            </a:extLst>
          </p:cNvPr>
          <p:cNvSpPr txBox="1"/>
          <p:nvPr/>
        </p:nvSpPr>
        <p:spPr>
          <a:xfrm>
            <a:off x="3375519" y="978474"/>
            <a:ext cx="8584163" cy="3416320"/>
          </a:xfrm>
          <a:prstGeom prst="rect">
            <a:avLst/>
          </a:prstGeom>
          <a:noFill/>
        </p:spPr>
        <p:txBody>
          <a:bodyPr wrap="square" rtlCol="0">
            <a:spAutoFit/>
          </a:bodyPr>
          <a:lstStyle/>
          <a:p>
            <a:r>
              <a:rPr lang="en-US" sz="2400" dirty="0"/>
              <a:t>Question #7</a:t>
            </a:r>
          </a:p>
          <a:p>
            <a:endParaRPr lang="en-US" sz="2400" dirty="0"/>
          </a:p>
          <a:p>
            <a:r>
              <a:rPr lang="en-US" sz="2400" dirty="0"/>
              <a:t>Which characteristic best indicates a high-quality Napa cabbage head?</a:t>
            </a:r>
          </a:p>
          <a:p>
            <a:endParaRPr lang="en-US" sz="2400" dirty="0"/>
          </a:p>
          <a:p>
            <a:pPr marL="342900" indent="-342900">
              <a:buAutoNum type="alphaUcPeriod"/>
            </a:pPr>
            <a:r>
              <a:rPr lang="en-US" sz="2400" dirty="0"/>
              <a:t>Light in weight with loose leaves</a:t>
            </a:r>
          </a:p>
          <a:p>
            <a:pPr marL="342900" indent="-342900">
              <a:buAutoNum type="alphaUcPeriod"/>
            </a:pPr>
            <a:r>
              <a:rPr lang="en-US" sz="2400" dirty="0"/>
              <a:t>Firm, heavy, and tightly packed</a:t>
            </a:r>
          </a:p>
          <a:p>
            <a:pPr marL="342900" indent="-342900">
              <a:buAutoNum type="alphaUcPeriod"/>
            </a:pPr>
            <a:r>
              <a:rPr lang="en-US" sz="2400" dirty="0"/>
              <a:t>Deep green leaves with thin ribs</a:t>
            </a:r>
          </a:p>
          <a:p>
            <a:pPr marL="342900" indent="-342900">
              <a:buAutoNum type="alphaUcPeriod"/>
            </a:pPr>
            <a:r>
              <a:rPr lang="en-US" sz="2400" dirty="0"/>
              <a:t>Soft leaves with a dry base</a:t>
            </a:r>
          </a:p>
        </p:txBody>
      </p:sp>
      <p:sp>
        <p:nvSpPr>
          <p:cNvPr id="11" name="TextBox 10">
            <a:extLst>
              <a:ext uri="{FF2B5EF4-FFF2-40B4-BE49-F238E27FC236}">
                <a16:creationId xmlns:a16="http://schemas.microsoft.com/office/drawing/2014/main" id="{DE1D7E44-7CFA-EA28-82BC-EC44EB976DFA}"/>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50AA6692-BC7F-B9F3-21E7-1141EAD42446}"/>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B7254E22-D4FB-BE9D-3E5C-161B52F583F0}"/>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6F413C6C-81A5-1F35-BAAA-93CEDFCBAFC6}"/>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E9F2851E-EFF8-E004-E1B6-51EC2C4F88C3}"/>
              </a:ext>
            </a:extLst>
          </p:cNvPr>
          <p:cNvSpPr txBox="1"/>
          <p:nvPr/>
        </p:nvSpPr>
        <p:spPr>
          <a:xfrm>
            <a:off x="3375519" y="978474"/>
            <a:ext cx="8584163" cy="3046988"/>
          </a:xfrm>
          <a:prstGeom prst="rect">
            <a:avLst/>
          </a:prstGeom>
          <a:noFill/>
        </p:spPr>
        <p:txBody>
          <a:bodyPr wrap="square" rtlCol="0">
            <a:spAutoFit/>
          </a:bodyPr>
          <a:lstStyle/>
          <a:p>
            <a:r>
              <a:rPr lang="en-US" sz="2400" dirty="0"/>
              <a:t>Question #8</a:t>
            </a:r>
          </a:p>
          <a:p>
            <a:endParaRPr lang="en-US" sz="2400" dirty="0"/>
          </a:p>
          <a:p>
            <a:r>
              <a:rPr lang="en-US" sz="2400" dirty="0"/>
              <a:t>What are the ideal storage conditions for whole Napa cabbage?</a:t>
            </a:r>
          </a:p>
          <a:p>
            <a:endParaRPr lang="en-US" sz="2400" dirty="0"/>
          </a:p>
          <a:p>
            <a:pPr marL="342900" indent="-342900">
              <a:buAutoNum type="alphaUcPeriod"/>
            </a:pPr>
            <a:r>
              <a:rPr lang="en-US" sz="2400" dirty="0"/>
              <a:t>40–45°F with low humidity</a:t>
            </a:r>
          </a:p>
          <a:p>
            <a:pPr marL="342900" indent="-342900">
              <a:buAutoNum type="alphaUcPeriod"/>
            </a:pPr>
            <a:r>
              <a:rPr lang="en-US" sz="2400" dirty="0"/>
              <a:t>Room temperature in a dry area</a:t>
            </a:r>
          </a:p>
          <a:p>
            <a:pPr marL="342900" indent="-342900">
              <a:buAutoNum type="alphaUcPeriod"/>
            </a:pPr>
            <a:r>
              <a:rPr lang="en-US" sz="2400" dirty="0"/>
              <a:t>32–36°F with 90–95% humidity</a:t>
            </a:r>
          </a:p>
          <a:p>
            <a:pPr marL="342900" indent="-342900">
              <a:buAutoNum type="alphaUcPeriod"/>
            </a:pPr>
            <a:r>
              <a:rPr lang="en-US" sz="2400" dirty="0"/>
              <a:t>Frozen immediately after harvest</a:t>
            </a:r>
          </a:p>
        </p:txBody>
      </p:sp>
      <p:sp>
        <p:nvSpPr>
          <p:cNvPr id="11" name="TextBox 10">
            <a:extLst>
              <a:ext uri="{FF2B5EF4-FFF2-40B4-BE49-F238E27FC236}">
                <a16:creationId xmlns:a16="http://schemas.microsoft.com/office/drawing/2014/main" id="{05856F61-2290-779B-AF34-A18BEA169B10}"/>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C6A62B40-FEF4-866C-A5D9-36C7D69CC885}"/>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81C88929-6122-E36C-1433-ACCCB6E62DE4}"/>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1E2FDEF8-D144-3687-00EF-246FE82FEB5A}"/>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276D241B-21C1-EA7B-99CE-AB6CCD6BE529}"/>
              </a:ext>
            </a:extLst>
          </p:cNvPr>
          <p:cNvSpPr txBox="1"/>
          <p:nvPr/>
        </p:nvSpPr>
        <p:spPr>
          <a:xfrm>
            <a:off x="3375519" y="978474"/>
            <a:ext cx="8584163" cy="2677656"/>
          </a:xfrm>
          <a:prstGeom prst="rect">
            <a:avLst/>
          </a:prstGeom>
          <a:noFill/>
        </p:spPr>
        <p:txBody>
          <a:bodyPr wrap="square" rtlCol="0">
            <a:spAutoFit/>
          </a:bodyPr>
          <a:lstStyle/>
          <a:p>
            <a:r>
              <a:rPr lang="en-US" sz="2400" dirty="0"/>
              <a:t>Question #9</a:t>
            </a:r>
          </a:p>
          <a:p>
            <a:endParaRPr lang="en-US" sz="2400" dirty="0"/>
          </a:p>
          <a:p>
            <a:r>
              <a:rPr lang="en-US" sz="2400" dirty="0"/>
              <a:t>Napa cabbage breaks down quickly in long ferments and becomes mushy.</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11" name="TextBox 10">
            <a:extLst>
              <a:ext uri="{FF2B5EF4-FFF2-40B4-BE49-F238E27FC236}">
                <a16:creationId xmlns:a16="http://schemas.microsoft.com/office/drawing/2014/main" id="{1593F45B-5F49-710A-0952-8B4511E15DD9}"/>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0C0142BB-C5D5-21EB-5279-3BFB3391A12E}"/>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5A4E7E09-0B27-6867-76B8-0AFF2AA259A7}"/>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B607D6EB-5F0C-E00C-C724-B7B2E1355CC6}"/>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7" name="TextBox 6">
            <a:extLst>
              <a:ext uri="{FF2B5EF4-FFF2-40B4-BE49-F238E27FC236}">
                <a16:creationId xmlns:a16="http://schemas.microsoft.com/office/drawing/2014/main" id="{531796C9-C98F-6612-CA75-8FFA84A3291B}"/>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Why does Napa cabbage develop a sweeter flavor after exposure to cool temperatures?</a:t>
            </a:r>
          </a:p>
          <a:p>
            <a:endParaRPr lang="en-US" sz="2400" dirty="0"/>
          </a:p>
          <a:p>
            <a:pPr marL="342900" indent="-342900">
              <a:buAutoNum type="alphaUcPeriod"/>
            </a:pPr>
            <a:r>
              <a:rPr lang="en-US" sz="2400" dirty="0"/>
              <a:t>Water content decreases</a:t>
            </a:r>
          </a:p>
          <a:p>
            <a:pPr marL="342900" indent="-342900">
              <a:buAutoNum type="alphaUcPeriod"/>
            </a:pPr>
            <a:r>
              <a:rPr lang="en-US" sz="2400" dirty="0"/>
              <a:t>Starches convert to sugars</a:t>
            </a:r>
          </a:p>
          <a:p>
            <a:pPr marL="342900" indent="-342900">
              <a:buAutoNum type="alphaUcPeriod"/>
            </a:pPr>
            <a:r>
              <a:rPr lang="en-US" sz="2400" dirty="0"/>
              <a:t>Acids break down into sugars</a:t>
            </a:r>
          </a:p>
          <a:p>
            <a:pPr marL="342900" indent="-342900">
              <a:buAutoNum type="alphaUcPeriod"/>
            </a:pPr>
            <a:r>
              <a:rPr lang="en-US" sz="2400" dirty="0"/>
              <a:t>Fiber content increases</a:t>
            </a:r>
          </a:p>
        </p:txBody>
      </p:sp>
      <p:sp>
        <p:nvSpPr>
          <p:cNvPr id="11" name="TextBox 10">
            <a:extLst>
              <a:ext uri="{FF2B5EF4-FFF2-40B4-BE49-F238E27FC236}">
                <a16:creationId xmlns:a16="http://schemas.microsoft.com/office/drawing/2014/main" id="{FF4DB541-178C-9946-22A0-3D1E91F6B416}"/>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pic>
        <p:nvPicPr>
          <p:cNvPr id="2" name="Picture 1">
            <a:extLst>
              <a:ext uri="{FF2B5EF4-FFF2-40B4-BE49-F238E27FC236}">
                <a16:creationId xmlns:a16="http://schemas.microsoft.com/office/drawing/2014/main" id="{8FB8F776-A28E-556F-4E0C-DB0226D70270}"/>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C19B0173-DFE3-115F-D96B-BB378E30FD4C}"/>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704BF960-A779-5900-3C47-3101F1BFB86A}"/>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barn(inVertical)">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948108"/>
            <a:ext cx="8584163" cy="4939814"/>
          </a:xfrm>
          <a:prstGeom prst="rect">
            <a:avLst/>
          </a:prstGeom>
          <a:noFill/>
        </p:spPr>
        <p:txBody>
          <a:bodyPr wrap="square" rtlCol="0">
            <a:spAutoFit/>
          </a:bodyPr>
          <a:lstStyle/>
          <a:p>
            <a:r>
              <a:rPr lang="en-US" sz="1500" dirty="0"/>
              <a:t>Napa cabbage, also known as Chinese cabbage (Brassica rapa subsp. pekinensis), is a cornerstone of East Asian cuisine with a history spanning over 1,400 years. Originating in northern China, it likely arose from a natural hybrid of turnip and bok choy and was prized for its tender texture, adaptability to cool climates, and excellent storage qualities. As it spread across East Asia, napa cabbage became central to culinary traditions, foundational to Korean kimchi and a key ingredient in Japanese hot pot and preserved vegetable dishes and later traveled to Europe and the United States through immigrant communities, earning a place in global cuisine for its mild flavor and versatility.</a:t>
            </a:r>
          </a:p>
          <a:p>
            <a:endParaRPr lang="en-US" sz="1500" dirty="0"/>
          </a:p>
          <a:p>
            <a:r>
              <a:rPr lang="en-US" sz="1500" dirty="0"/>
              <a:t>Agriculturally, napa cabbage is valued for its high yield, efficiency, and rapid maturation, thriving as a fall or winter crop in temperate regions. It forms dense, elongated heads with pale green leaves and crisp white cores and is harvested before bolting. Traditional East Asian practices such as crop rotation and organic fertilization supported sustainable production, while modern cultivation now includes greenhouse systems, improved seed varieties, and pest management techniques, expanding production globally from northern China, Korea, and Japan to regions like California and Hawaii.</a:t>
            </a:r>
          </a:p>
          <a:p>
            <a:endParaRPr lang="en-US" sz="1500" dirty="0"/>
          </a:p>
          <a:p>
            <a:r>
              <a:rPr lang="en-US" sz="1500" dirty="0"/>
              <a:t>Beyond its agricultural role, napa cabbage carries deep cultural significance. It appears in folklore, art, and seasonal rituals, symbolizing prosperity and nourishment. In Korea, the communal kimjang preparation of napa cabbage for kimchi has become a UNESCO-recognized cultural heritage practice. Today, napa cabbage continues to connect culinary tradition with contemporary cuisine, bridging historical farming practices and global culinary expression while remaining a beloved ingredient in the communities that have cultivated it for centuries.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ALL ABOUT INGREDIENT</a:t>
            </a:r>
          </a:p>
        </p:txBody>
      </p:sp>
      <p:sp>
        <p:nvSpPr>
          <p:cNvPr id="7" name="TextBox 6">
            <a:extLst>
              <a:ext uri="{FF2B5EF4-FFF2-40B4-BE49-F238E27FC236}">
                <a16:creationId xmlns:a16="http://schemas.microsoft.com/office/drawing/2014/main" id="{87851EF7-3EDA-2BF5-2909-BA521D546369}"/>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9" name="TextBox 8">
            <a:extLst>
              <a:ext uri="{FF2B5EF4-FFF2-40B4-BE49-F238E27FC236}">
                <a16:creationId xmlns:a16="http://schemas.microsoft.com/office/drawing/2014/main" id="{AAC54736-E2A0-C86D-9B5A-120E5D7251FC}"/>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27037F70-1FAB-A6FC-FF97-286D23F81D3A}"/>
              </a:ext>
            </a:extLst>
          </p:cNvPr>
          <p:cNvPicPr>
            <a:picLocks noChangeAspect="1"/>
          </p:cNvPicPr>
          <p:nvPr/>
        </p:nvPicPr>
        <p:blipFill>
          <a:blip r:embed="rId5">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C6FDDBD3-E088-9C23-030D-10BEC7B36DD8}"/>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6" name="TextBox 5">
            <a:extLst>
              <a:ext uri="{FF2B5EF4-FFF2-40B4-BE49-F238E27FC236}">
                <a16:creationId xmlns:a16="http://schemas.microsoft.com/office/drawing/2014/main" id="{FF1FEF6C-6177-6725-A390-FF1F898E2D42}"/>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6" name="TextBox 5">
            <a:extLst>
              <a:ext uri="{FF2B5EF4-FFF2-40B4-BE49-F238E27FC236}">
                <a16:creationId xmlns:a16="http://schemas.microsoft.com/office/drawing/2014/main" id="{8CAC8E1A-0A58-B942-54F4-58FAFEECB268}"/>
              </a:ext>
            </a:extLst>
          </p:cNvPr>
          <p:cNvSpPr txBox="1"/>
          <p:nvPr/>
        </p:nvSpPr>
        <p:spPr>
          <a:xfrm>
            <a:off x="3353273" y="948108"/>
            <a:ext cx="8584163" cy="507831"/>
          </a:xfrm>
          <a:prstGeom prst="rect">
            <a:avLst/>
          </a:prstGeom>
          <a:noFill/>
        </p:spPr>
        <p:txBody>
          <a:bodyPr wrap="square" rtlCol="0">
            <a:spAutoFit/>
          </a:bodyPr>
          <a:lstStyle/>
          <a:p>
            <a:r>
              <a:rPr lang="en-US" sz="1350" dirty="0"/>
              <a:t>Napa cabbage’s nutrient contributions are modest per serving but meaningful when consumed regularly or in larger portions, as is common in many cuisines.</a:t>
            </a:r>
          </a:p>
        </p:txBody>
      </p:sp>
      <p:sp>
        <p:nvSpPr>
          <p:cNvPr id="11" name="TextBox 10">
            <a:extLst>
              <a:ext uri="{FF2B5EF4-FFF2-40B4-BE49-F238E27FC236}">
                <a16:creationId xmlns:a16="http://schemas.microsoft.com/office/drawing/2014/main" id="{0CE14F10-17D2-D4E8-1F6D-698E83B92636}"/>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HEALTHY INGREDIENT CONTRIBUTION</a:t>
            </a:r>
          </a:p>
        </p:txBody>
      </p:sp>
      <p:pic>
        <p:nvPicPr>
          <p:cNvPr id="3" name="Picture 2">
            <a:extLst>
              <a:ext uri="{FF2B5EF4-FFF2-40B4-BE49-F238E27FC236}">
                <a16:creationId xmlns:a16="http://schemas.microsoft.com/office/drawing/2014/main" id="{F7EDD9B3-FDC5-EEDA-5D2F-9ACC59A285FD}"/>
              </a:ext>
            </a:extLst>
          </p:cNvPr>
          <p:cNvPicPr>
            <a:picLocks noChangeAspect="1"/>
          </p:cNvPicPr>
          <p:nvPr/>
        </p:nvPicPr>
        <p:blipFill>
          <a:blip r:embed="rId3">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85A6B70D-D88B-00F0-006C-D8705D29347C}"/>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7" name="TextBox 6">
            <a:extLst>
              <a:ext uri="{FF2B5EF4-FFF2-40B4-BE49-F238E27FC236}">
                <a16:creationId xmlns:a16="http://schemas.microsoft.com/office/drawing/2014/main" id="{D094B9C9-35FA-410D-3D83-A19C251C5FF8}"/>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
        <p:nvSpPr>
          <p:cNvPr id="9" name="TextBox 8">
            <a:extLst>
              <a:ext uri="{FF2B5EF4-FFF2-40B4-BE49-F238E27FC236}">
                <a16:creationId xmlns:a16="http://schemas.microsoft.com/office/drawing/2014/main" id="{ADBE4FFD-8092-47EB-A094-CCAB704B6CAC}"/>
              </a:ext>
            </a:extLst>
          </p:cNvPr>
          <p:cNvSpPr txBox="1"/>
          <p:nvPr/>
        </p:nvSpPr>
        <p:spPr>
          <a:xfrm>
            <a:off x="3353272" y="1536168"/>
            <a:ext cx="3897759" cy="4039567"/>
          </a:xfrm>
          <a:prstGeom prst="rect">
            <a:avLst/>
          </a:prstGeom>
          <a:noFill/>
        </p:spPr>
        <p:txBody>
          <a:bodyPr wrap="square" rtlCol="0">
            <a:spAutoFit/>
          </a:bodyPr>
          <a:lstStyle/>
          <a:p>
            <a:r>
              <a:rPr lang="en-US" sz="1350" b="1" dirty="0"/>
              <a:t>Key Vitamins &amp; Minerals (per 1 cup raw)</a:t>
            </a:r>
          </a:p>
          <a:p>
            <a:pPr marL="285750" indent="-285750">
              <a:buFont typeface="Arial" panose="020B0604020202020204" pitchFamily="34" charset="0"/>
              <a:buChar char="•"/>
            </a:pPr>
            <a:r>
              <a:rPr lang="en-US" sz="1350" b="1" dirty="0"/>
              <a:t>Vitamin K (~27% DV)</a:t>
            </a:r>
          </a:p>
          <a:p>
            <a:pPr marL="742950" lvl="1" indent="-285750">
              <a:buFont typeface="Arial" panose="020B0604020202020204" pitchFamily="34" charset="0"/>
              <a:buChar char="•"/>
            </a:pPr>
            <a:r>
              <a:rPr lang="en-US" sz="1350" dirty="0"/>
              <a:t>Blood Clotting &amp; Bone Metabolism</a:t>
            </a:r>
          </a:p>
          <a:p>
            <a:pPr marL="285750" indent="-285750">
              <a:buFont typeface="Arial" panose="020B0604020202020204" pitchFamily="34" charset="0"/>
              <a:buChar char="•"/>
            </a:pPr>
            <a:r>
              <a:rPr lang="en-US" sz="1350" b="1" dirty="0"/>
              <a:t>Vitamin C (~23% DV)</a:t>
            </a:r>
          </a:p>
          <a:p>
            <a:pPr marL="742950" lvl="1" indent="-285750">
              <a:buFont typeface="Arial" panose="020B0604020202020204" pitchFamily="34" charset="0"/>
              <a:buChar char="•"/>
            </a:pPr>
            <a:r>
              <a:rPr lang="en-US" sz="1350" dirty="0"/>
              <a:t>Immune Support &amp; Collagen Production</a:t>
            </a:r>
          </a:p>
          <a:p>
            <a:pPr marL="742950" lvl="1" indent="-285750">
              <a:buFont typeface="Arial" panose="020B0604020202020204" pitchFamily="34" charset="0"/>
              <a:buChar char="•"/>
            </a:pPr>
            <a:r>
              <a:rPr lang="en-US" sz="1350" dirty="0"/>
              <a:t>Antioxidant Protection</a:t>
            </a:r>
          </a:p>
          <a:p>
            <a:pPr marL="285750" indent="-285750">
              <a:buFont typeface="Arial" panose="020B0604020202020204" pitchFamily="34" charset="0"/>
              <a:buChar char="•"/>
            </a:pPr>
            <a:r>
              <a:rPr lang="en-US" sz="1350" b="1" dirty="0"/>
              <a:t>Folate/B9 (~14% DV)</a:t>
            </a:r>
          </a:p>
          <a:p>
            <a:pPr marL="742950" lvl="1" indent="-285750">
              <a:buFont typeface="Arial" panose="020B0604020202020204" pitchFamily="34" charset="0"/>
              <a:buChar char="•"/>
            </a:pPr>
            <a:r>
              <a:rPr lang="en-US" sz="1350" dirty="0"/>
              <a:t>DNA Synthesis &amp; Cell Division</a:t>
            </a:r>
          </a:p>
          <a:p>
            <a:pPr marL="742950" lvl="1" indent="-285750">
              <a:buFont typeface="Arial" panose="020B0604020202020204" pitchFamily="34" charset="0"/>
              <a:buChar char="•"/>
            </a:pPr>
            <a:r>
              <a:rPr lang="en-US" sz="1350" dirty="0"/>
              <a:t>Red Blood Cell Formation</a:t>
            </a:r>
          </a:p>
          <a:p>
            <a:pPr marL="742950" lvl="1" indent="-285750">
              <a:buFont typeface="Arial" panose="020B0604020202020204" pitchFamily="34" charset="0"/>
              <a:buChar char="•"/>
            </a:pPr>
            <a:r>
              <a:rPr lang="en-US" sz="1350" dirty="0"/>
              <a:t>Cardiovascular Support</a:t>
            </a:r>
          </a:p>
          <a:p>
            <a:pPr marL="285750" indent="-285750">
              <a:buFont typeface="Arial" panose="020B0604020202020204" pitchFamily="34" charset="0"/>
              <a:buChar char="•"/>
            </a:pPr>
            <a:r>
              <a:rPr lang="en-US" sz="1350" b="1" dirty="0"/>
              <a:t>Vitamin A (~6% DV)</a:t>
            </a:r>
          </a:p>
          <a:p>
            <a:pPr marL="742950" lvl="1" indent="-285750">
              <a:buFont typeface="Arial" panose="020B0604020202020204" pitchFamily="34" charset="0"/>
              <a:buChar char="•"/>
            </a:pPr>
            <a:r>
              <a:rPr lang="en-US" sz="1350" dirty="0"/>
              <a:t>Vision &amp; Immune Health</a:t>
            </a:r>
          </a:p>
          <a:p>
            <a:pPr marL="742950" lvl="1" indent="-285750">
              <a:buFont typeface="Arial" panose="020B0604020202020204" pitchFamily="34" charset="0"/>
              <a:buChar char="•"/>
            </a:pPr>
            <a:r>
              <a:rPr lang="en-US" sz="1350" dirty="0"/>
              <a:t>Antioxidant Activity</a:t>
            </a:r>
          </a:p>
          <a:p>
            <a:pPr marL="285750" indent="-285750">
              <a:buFont typeface="Arial" panose="020B0604020202020204" pitchFamily="34" charset="0"/>
              <a:buChar char="•"/>
            </a:pPr>
            <a:r>
              <a:rPr lang="en-US" sz="1350" b="1" dirty="0"/>
              <a:t>Potassium (~3% DV)</a:t>
            </a:r>
          </a:p>
          <a:p>
            <a:pPr marL="742950" lvl="1" indent="-285750">
              <a:buFont typeface="Arial" panose="020B0604020202020204" pitchFamily="34" charset="0"/>
              <a:buChar char="•"/>
            </a:pPr>
            <a:r>
              <a:rPr lang="en-US" sz="1350" dirty="0"/>
              <a:t>Fluid Balance &amp; Blood Pressure Regulation</a:t>
            </a:r>
          </a:p>
          <a:p>
            <a:pPr marL="742950" lvl="1" indent="-285750">
              <a:buFont typeface="Arial" panose="020B0604020202020204" pitchFamily="34" charset="0"/>
              <a:buChar char="•"/>
            </a:pPr>
            <a:r>
              <a:rPr lang="en-US" sz="1350" dirty="0"/>
              <a:t>Muscle &amp; Nerve Function</a:t>
            </a:r>
          </a:p>
          <a:p>
            <a:pPr marL="285750" indent="-285750">
              <a:buFont typeface="Arial" panose="020B0604020202020204" pitchFamily="34" charset="0"/>
              <a:buChar char="•"/>
            </a:pPr>
            <a:r>
              <a:rPr lang="en-US" sz="1350" b="1" dirty="0"/>
              <a:t>Calcium &amp; Iron (~2% DV each)</a:t>
            </a:r>
          </a:p>
          <a:p>
            <a:pPr marL="742950" lvl="1" indent="-285750">
              <a:buFont typeface="Arial" panose="020B0604020202020204" pitchFamily="34" charset="0"/>
              <a:buChar char="•"/>
            </a:pPr>
            <a:r>
              <a:rPr lang="en-US" sz="1350" dirty="0"/>
              <a:t>Bone Structure &amp; Oxygen Transport</a:t>
            </a:r>
          </a:p>
          <a:p>
            <a:pPr marL="742950" lvl="1" indent="-285750">
              <a:buFont typeface="Arial" panose="020B0604020202020204" pitchFamily="34" charset="0"/>
              <a:buChar char="•"/>
            </a:pPr>
            <a:r>
              <a:rPr lang="en-US" sz="1350" dirty="0"/>
              <a:t>Iron Absorption</a:t>
            </a:r>
          </a:p>
        </p:txBody>
      </p:sp>
      <p:sp>
        <p:nvSpPr>
          <p:cNvPr id="13" name="TextBox 12">
            <a:extLst>
              <a:ext uri="{FF2B5EF4-FFF2-40B4-BE49-F238E27FC236}">
                <a16:creationId xmlns:a16="http://schemas.microsoft.com/office/drawing/2014/main" id="{5312E6F7-A53D-CACC-0F9B-2FF51382A0F0}"/>
              </a:ext>
            </a:extLst>
          </p:cNvPr>
          <p:cNvSpPr txBox="1"/>
          <p:nvPr/>
        </p:nvSpPr>
        <p:spPr>
          <a:xfrm>
            <a:off x="7740317" y="1569598"/>
            <a:ext cx="4219366" cy="3208571"/>
          </a:xfrm>
          <a:prstGeom prst="rect">
            <a:avLst/>
          </a:prstGeom>
          <a:noFill/>
        </p:spPr>
        <p:txBody>
          <a:bodyPr wrap="square" rtlCol="0">
            <a:spAutoFit/>
          </a:bodyPr>
          <a:lstStyle/>
          <a:p>
            <a:r>
              <a:rPr lang="en-US" sz="1350" b="1" dirty="0"/>
              <a:t>Fiber &amp; Gut Health</a:t>
            </a:r>
          </a:p>
          <a:p>
            <a:pPr marL="285750" indent="-285750">
              <a:buFont typeface="Arial" panose="020B0604020202020204" pitchFamily="34" charset="0"/>
              <a:buChar char="•"/>
            </a:pPr>
            <a:r>
              <a:rPr lang="en-US" sz="1350" dirty="0"/>
              <a:t>Support Digestion, Satiety, &amp; Gut Microbiota</a:t>
            </a:r>
          </a:p>
          <a:p>
            <a:endParaRPr lang="en-US" sz="1350" dirty="0"/>
          </a:p>
          <a:p>
            <a:r>
              <a:rPr lang="en-US" sz="1350" b="1" dirty="0"/>
              <a:t>Phytonutrients &amp; Antioxidants</a:t>
            </a:r>
          </a:p>
          <a:p>
            <a:pPr marL="285750" indent="-285750">
              <a:buFont typeface="Arial" panose="020B0604020202020204" pitchFamily="34" charset="0"/>
              <a:buChar char="•"/>
            </a:pPr>
            <a:r>
              <a:rPr lang="en-US" sz="1350" dirty="0"/>
              <a:t>Glucosinolates, Flavonoids, &amp; Carotenoids</a:t>
            </a:r>
          </a:p>
          <a:p>
            <a:pPr marL="742950" lvl="1" indent="-285750">
              <a:buFont typeface="Arial" panose="020B0604020202020204" pitchFamily="34" charset="0"/>
              <a:buChar char="•"/>
            </a:pPr>
            <a:r>
              <a:rPr lang="en-US" sz="1350" dirty="0"/>
              <a:t>Supports Detoxification Enzymes</a:t>
            </a:r>
          </a:p>
          <a:p>
            <a:pPr marL="742950" lvl="1" indent="-285750">
              <a:buFont typeface="Arial" panose="020B0604020202020204" pitchFamily="34" charset="0"/>
              <a:buChar char="•"/>
            </a:pPr>
            <a:r>
              <a:rPr lang="en-US" sz="1350" dirty="0"/>
              <a:t>Helps Reduce Inflammation &amp; Oxidative Stress</a:t>
            </a:r>
          </a:p>
          <a:p>
            <a:pPr marL="742950" lvl="1" indent="-285750">
              <a:buFont typeface="Arial" panose="020B0604020202020204" pitchFamily="34" charset="0"/>
              <a:buChar char="•"/>
            </a:pPr>
            <a:r>
              <a:rPr lang="en-US" sz="1350" dirty="0"/>
              <a:t>Long-term Cellular Protection</a:t>
            </a:r>
          </a:p>
          <a:p>
            <a:pPr marL="742950" lvl="1" indent="-285750">
              <a:buFont typeface="Arial" panose="020B0604020202020204" pitchFamily="34" charset="0"/>
              <a:buChar char="•"/>
            </a:pPr>
            <a:endParaRPr lang="en-US" sz="1350" dirty="0"/>
          </a:p>
          <a:p>
            <a:r>
              <a:rPr lang="en-US" sz="1350" b="1" dirty="0"/>
              <a:t>Why Napa Cabbage is a Health-Supportive Food?</a:t>
            </a:r>
            <a:endParaRPr lang="en-US" sz="1350" dirty="0"/>
          </a:p>
          <a:p>
            <a:pPr marL="285750" indent="-285750">
              <a:buFont typeface="Arial" panose="020B0604020202020204" pitchFamily="34" charset="0"/>
              <a:buChar char="•"/>
            </a:pPr>
            <a:r>
              <a:rPr lang="en-US" sz="1350" dirty="0"/>
              <a:t>Its high water content, low calorie load, and synergy of micronutrients make it especially beneficial for hydration, digestion, immune resilience, and overall metabolic balance, particularly in diets emphasizing vegetables and fermented foods.</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arn(inVertic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arn(inVertical)">
                                      <p:cBhvr>
                                        <p:cTn id="25" dur="500"/>
                                        <p:tgtEl>
                                          <p:spTgt spid="9">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barn(inVertical)">
                                      <p:cBhvr>
                                        <p:cTn id="28" dur="500"/>
                                        <p:tgtEl>
                                          <p:spTgt spid="9">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barn(inVertical)">
                                      <p:cBhvr>
                                        <p:cTn id="31" dur="500"/>
                                        <p:tgtEl>
                                          <p:spTgt spid="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barn(inVertical)">
                                      <p:cBhvr>
                                        <p:cTn id="36" dur="500"/>
                                        <p:tgtEl>
                                          <p:spTgt spid="9">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barn(inVertical)">
                                      <p:cBhvr>
                                        <p:cTn id="39" dur="500"/>
                                        <p:tgtEl>
                                          <p:spTgt spid="9">
                                            <p:txEl>
                                              <p:pRg st="7" end="7"/>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barn(inVertical)">
                                      <p:cBhvr>
                                        <p:cTn id="42" dur="500"/>
                                        <p:tgtEl>
                                          <p:spTgt spid="9">
                                            <p:txEl>
                                              <p:pRg st="8" end="8"/>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Effect transition="in" filter="barn(inVertical)">
                                      <p:cBhvr>
                                        <p:cTn id="45" dur="500"/>
                                        <p:tgtEl>
                                          <p:spTgt spid="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9">
                                            <p:txEl>
                                              <p:pRg st="10" end="10"/>
                                            </p:txEl>
                                          </p:spTgt>
                                        </p:tgtEl>
                                        <p:attrNameLst>
                                          <p:attrName>style.visibility</p:attrName>
                                        </p:attrNameLst>
                                      </p:cBhvr>
                                      <p:to>
                                        <p:strVal val="visible"/>
                                      </p:to>
                                    </p:set>
                                    <p:animEffect transition="in" filter="barn(inVertical)">
                                      <p:cBhvr>
                                        <p:cTn id="50" dur="500"/>
                                        <p:tgtEl>
                                          <p:spTgt spid="9">
                                            <p:txEl>
                                              <p:pRg st="10" end="1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9">
                                            <p:txEl>
                                              <p:pRg st="11" end="11"/>
                                            </p:txEl>
                                          </p:spTgt>
                                        </p:tgtEl>
                                        <p:attrNameLst>
                                          <p:attrName>style.visibility</p:attrName>
                                        </p:attrNameLst>
                                      </p:cBhvr>
                                      <p:to>
                                        <p:strVal val="visible"/>
                                      </p:to>
                                    </p:set>
                                    <p:animEffect transition="in" filter="barn(inVertical)">
                                      <p:cBhvr>
                                        <p:cTn id="53" dur="500"/>
                                        <p:tgtEl>
                                          <p:spTgt spid="9">
                                            <p:txEl>
                                              <p:pRg st="11" end="11"/>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9">
                                            <p:txEl>
                                              <p:pRg st="12" end="12"/>
                                            </p:txEl>
                                          </p:spTgt>
                                        </p:tgtEl>
                                        <p:attrNameLst>
                                          <p:attrName>style.visibility</p:attrName>
                                        </p:attrNameLst>
                                      </p:cBhvr>
                                      <p:to>
                                        <p:strVal val="visible"/>
                                      </p:to>
                                    </p:set>
                                    <p:animEffect transition="in" filter="barn(inVertical)">
                                      <p:cBhvr>
                                        <p:cTn id="56" dur="500"/>
                                        <p:tgtEl>
                                          <p:spTgt spid="9">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9">
                                            <p:txEl>
                                              <p:pRg st="13" end="13"/>
                                            </p:txEl>
                                          </p:spTgt>
                                        </p:tgtEl>
                                        <p:attrNameLst>
                                          <p:attrName>style.visibility</p:attrName>
                                        </p:attrNameLst>
                                      </p:cBhvr>
                                      <p:to>
                                        <p:strVal val="visible"/>
                                      </p:to>
                                    </p:set>
                                    <p:animEffect transition="in" filter="barn(inVertical)">
                                      <p:cBhvr>
                                        <p:cTn id="61" dur="500"/>
                                        <p:tgtEl>
                                          <p:spTgt spid="9">
                                            <p:txEl>
                                              <p:pRg st="13" end="13"/>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9">
                                            <p:txEl>
                                              <p:pRg st="14" end="14"/>
                                            </p:txEl>
                                          </p:spTgt>
                                        </p:tgtEl>
                                        <p:attrNameLst>
                                          <p:attrName>style.visibility</p:attrName>
                                        </p:attrNameLst>
                                      </p:cBhvr>
                                      <p:to>
                                        <p:strVal val="visible"/>
                                      </p:to>
                                    </p:set>
                                    <p:animEffect transition="in" filter="barn(inVertical)">
                                      <p:cBhvr>
                                        <p:cTn id="64" dur="500"/>
                                        <p:tgtEl>
                                          <p:spTgt spid="9">
                                            <p:txEl>
                                              <p:pRg st="14" end="14"/>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9">
                                            <p:txEl>
                                              <p:pRg st="15" end="15"/>
                                            </p:txEl>
                                          </p:spTgt>
                                        </p:tgtEl>
                                        <p:attrNameLst>
                                          <p:attrName>style.visibility</p:attrName>
                                        </p:attrNameLst>
                                      </p:cBhvr>
                                      <p:to>
                                        <p:strVal val="visible"/>
                                      </p:to>
                                    </p:set>
                                    <p:animEffect transition="in" filter="barn(inVertical)">
                                      <p:cBhvr>
                                        <p:cTn id="67" dur="500"/>
                                        <p:tgtEl>
                                          <p:spTgt spid="9">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9">
                                            <p:txEl>
                                              <p:pRg st="16" end="16"/>
                                            </p:txEl>
                                          </p:spTgt>
                                        </p:tgtEl>
                                        <p:attrNameLst>
                                          <p:attrName>style.visibility</p:attrName>
                                        </p:attrNameLst>
                                      </p:cBhvr>
                                      <p:to>
                                        <p:strVal val="visible"/>
                                      </p:to>
                                    </p:set>
                                    <p:animEffect transition="in" filter="barn(inVertical)">
                                      <p:cBhvr>
                                        <p:cTn id="72" dur="500"/>
                                        <p:tgtEl>
                                          <p:spTgt spid="9">
                                            <p:txEl>
                                              <p:pRg st="16" end="16"/>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9">
                                            <p:txEl>
                                              <p:pRg st="17" end="17"/>
                                            </p:txEl>
                                          </p:spTgt>
                                        </p:tgtEl>
                                        <p:attrNameLst>
                                          <p:attrName>style.visibility</p:attrName>
                                        </p:attrNameLst>
                                      </p:cBhvr>
                                      <p:to>
                                        <p:strVal val="visible"/>
                                      </p:to>
                                    </p:set>
                                    <p:animEffect transition="in" filter="barn(inVertical)">
                                      <p:cBhvr>
                                        <p:cTn id="75" dur="500"/>
                                        <p:tgtEl>
                                          <p:spTgt spid="9">
                                            <p:txEl>
                                              <p:pRg st="17" end="17"/>
                                            </p:txEl>
                                          </p:spTgt>
                                        </p:tgtEl>
                                      </p:cBhvr>
                                    </p:animEffect>
                                  </p:childTnLst>
                                </p:cTn>
                              </p:par>
                              <p:par>
                                <p:cTn id="76" presetID="16" presetClass="entr" presetSubtype="21" fill="hold" nodeType="withEffect">
                                  <p:stCondLst>
                                    <p:cond delay="0"/>
                                  </p:stCondLst>
                                  <p:childTnLst>
                                    <p:set>
                                      <p:cBhvr>
                                        <p:cTn id="77" dur="1" fill="hold">
                                          <p:stCondLst>
                                            <p:cond delay="0"/>
                                          </p:stCondLst>
                                        </p:cTn>
                                        <p:tgtEl>
                                          <p:spTgt spid="9">
                                            <p:txEl>
                                              <p:pRg st="18" end="18"/>
                                            </p:txEl>
                                          </p:spTgt>
                                        </p:tgtEl>
                                        <p:attrNameLst>
                                          <p:attrName>style.visibility</p:attrName>
                                        </p:attrNameLst>
                                      </p:cBhvr>
                                      <p:to>
                                        <p:strVal val="visible"/>
                                      </p:to>
                                    </p:set>
                                    <p:animEffect transition="in" filter="barn(inVertical)">
                                      <p:cBhvr>
                                        <p:cTn id="78" dur="500"/>
                                        <p:tgtEl>
                                          <p:spTgt spid="9">
                                            <p:txEl>
                                              <p:pRg st="18" end="18"/>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13">
                                            <p:txEl>
                                              <p:pRg st="0" end="0"/>
                                            </p:txEl>
                                          </p:spTgt>
                                        </p:tgtEl>
                                        <p:attrNameLst>
                                          <p:attrName>style.visibility</p:attrName>
                                        </p:attrNameLst>
                                      </p:cBhvr>
                                      <p:to>
                                        <p:strVal val="visible"/>
                                      </p:to>
                                    </p:set>
                                    <p:animEffect transition="in" filter="barn(inVertical)">
                                      <p:cBhvr>
                                        <p:cTn id="83" dur="500"/>
                                        <p:tgtEl>
                                          <p:spTgt spid="13">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13">
                                            <p:txEl>
                                              <p:pRg st="1" end="1"/>
                                            </p:txEl>
                                          </p:spTgt>
                                        </p:tgtEl>
                                        <p:attrNameLst>
                                          <p:attrName>style.visibility</p:attrName>
                                        </p:attrNameLst>
                                      </p:cBhvr>
                                      <p:to>
                                        <p:strVal val="visible"/>
                                      </p:to>
                                    </p:set>
                                    <p:animEffect transition="in" filter="barn(inVertical)">
                                      <p:cBhvr>
                                        <p:cTn id="88" dur="500"/>
                                        <p:tgtEl>
                                          <p:spTgt spid="13">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13">
                                            <p:txEl>
                                              <p:pRg st="3" end="3"/>
                                            </p:txEl>
                                          </p:spTgt>
                                        </p:tgtEl>
                                        <p:attrNameLst>
                                          <p:attrName>style.visibility</p:attrName>
                                        </p:attrNameLst>
                                      </p:cBhvr>
                                      <p:to>
                                        <p:strVal val="visible"/>
                                      </p:to>
                                    </p:set>
                                    <p:animEffect transition="in" filter="barn(inVertical)">
                                      <p:cBhvr>
                                        <p:cTn id="93" dur="500"/>
                                        <p:tgtEl>
                                          <p:spTgt spid="13">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3">
                                            <p:txEl>
                                              <p:pRg st="4" end="4"/>
                                            </p:txEl>
                                          </p:spTgt>
                                        </p:tgtEl>
                                        <p:attrNameLst>
                                          <p:attrName>style.visibility</p:attrName>
                                        </p:attrNameLst>
                                      </p:cBhvr>
                                      <p:to>
                                        <p:strVal val="visible"/>
                                      </p:to>
                                    </p:set>
                                    <p:animEffect transition="in" filter="barn(inVertical)">
                                      <p:cBhvr>
                                        <p:cTn id="98" dur="500"/>
                                        <p:tgtEl>
                                          <p:spTgt spid="13">
                                            <p:txEl>
                                              <p:pRg st="4" end="4"/>
                                            </p:txEl>
                                          </p:spTgt>
                                        </p:tgtEl>
                                      </p:cBhvr>
                                    </p:animEffect>
                                  </p:childTnLst>
                                </p:cTn>
                              </p:par>
                              <p:par>
                                <p:cTn id="99" presetID="16" presetClass="entr" presetSubtype="21" fill="hold" nodeType="withEffect">
                                  <p:stCondLst>
                                    <p:cond delay="0"/>
                                  </p:stCondLst>
                                  <p:childTnLst>
                                    <p:set>
                                      <p:cBhvr>
                                        <p:cTn id="100" dur="1" fill="hold">
                                          <p:stCondLst>
                                            <p:cond delay="0"/>
                                          </p:stCondLst>
                                        </p:cTn>
                                        <p:tgtEl>
                                          <p:spTgt spid="13">
                                            <p:txEl>
                                              <p:pRg st="5" end="5"/>
                                            </p:txEl>
                                          </p:spTgt>
                                        </p:tgtEl>
                                        <p:attrNameLst>
                                          <p:attrName>style.visibility</p:attrName>
                                        </p:attrNameLst>
                                      </p:cBhvr>
                                      <p:to>
                                        <p:strVal val="visible"/>
                                      </p:to>
                                    </p:set>
                                    <p:animEffect transition="in" filter="barn(inVertical)">
                                      <p:cBhvr>
                                        <p:cTn id="101" dur="500"/>
                                        <p:tgtEl>
                                          <p:spTgt spid="13">
                                            <p:txEl>
                                              <p:pRg st="5" end="5"/>
                                            </p:txEl>
                                          </p:spTgt>
                                        </p:tgtEl>
                                      </p:cBhvr>
                                    </p:animEffect>
                                  </p:childTnLst>
                                </p:cTn>
                              </p:par>
                              <p:par>
                                <p:cTn id="102" presetID="16" presetClass="entr" presetSubtype="21" fill="hold" nodeType="withEffect">
                                  <p:stCondLst>
                                    <p:cond delay="0"/>
                                  </p:stCondLst>
                                  <p:childTnLst>
                                    <p:set>
                                      <p:cBhvr>
                                        <p:cTn id="103" dur="1" fill="hold">
                                          <p:stCondLst>
                                            <p:cond delay="0"/>
                                          </p:stCondLst>
                                        </p:cTn>
                                        <p:tgtEl>
                                          <p:spTgt spid="13">
                                            <p:txEl>
                                              <p:pRg st="6" end="6"/>
                                            </p:txEl>
                                          </p:spTgt>
                                        </p:tgtEl>
                                        <p:attrNameLst>
                                          <p:attrName>style.visibility</p:attrName>
                                        </p:attrNameLst>
                                      </p:cBhvr>
                                      <p:to>
                                        <p:strVal val="visible"/>
                                      </p:to>
                                    </p:set>
                                    <p:animEffect transition="in" filter="barn(inVertical)">
                                      <p:cBhvr>
                                        <p:cTn id="104" dur="500"/>
                                        <p:tgtEl>
                                          <p:spTgt spid="13">
                                            <p:txEl>
                                              <p:pRg st="6" end="6"/>
                                            </p:txEl>
                                          </p:spTgt>
                                        </p:tgtEl>
                                      </p:cBhvr>
                                    </p:animEffect>
                                  </p:childTnLst>
                                </p:cTn>
                              </p:par>
                              <p:par>
                                <p:cTn id="105" presetID="16" presetClass="entr" presetSubtype="21" fill="hold" nodeType="withEffect">
                                  <p:stCondLst>
                                    <p:cond delay="0"/>
                                  </p:stCondLst>
                                  <p:childTnLst>
                                    <p:set>
                                      <p:cBhvr>
                                        <p:cTn id="106" dur="1" fill="hold">
                                          <p:stCondLst>
                                            <p:cond delay="0"/>
                                          </p:stCondLst>
                                        </p:cTn>
                                        <p:tgtEl>
                                          <p:spTgt spid="13">
                                            <p:txEl>
                                              <p:pRg st="7" end="7"/>
                                            </p:txEl>
                                          </p:spTgt>
                                        </p:tgtEl>
                                        <p:attrNameLst>
                                          <p:attrName>style.visibility</p:attrName>
                                        </p:attrNameLst>
                                      </p:cBhvr>
                                      <p:to>
                                        <p:strVal val="visible"/>
                                      </p:to>
                                    </p:set>
                                    <p:animEffect transition="in" filter="barn(inVertical)">
                                      <p:cBhvr>
                                        <p:cTn id="107" dur="500"/>
                                        <p:tgtEl>
                                          <p:spTgt spid="13">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3">
                                            <p:txEl>
                                              <p:pRg st="9" end="9"/>
                                            </p:txEl>
                                          </p:spTgt>
                                        </p:tgtEl>
                                        <p:attrNameLst>
                                          <p:attrName>style.visibility</p:attrName>
                                        </p:attrNameLst>
                                      </p:cBhvr>
                                      <p:to>
                                        <p:strVal val="visible"/>
                                      </p:to>
                                    </p:set>
                                    <p:animEffect transition="in" filter="barn(inVertical)">
                                      <p:cBhvr>
                                        <p:cTn id="112" dur="500"/>
                                        <p:tgtEl>
                                          <p:spTgt spid="13">
                                            <p:txEl>
                                              <p:pRg st="9" end="9"/>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3">
                                            <p:txEl>
                                              <p:pRg st="10" end="10"/>
                                            </p:txEl>
                                          </p:spTgt>
                                        </p:tgtEl>
                                        <p:attrNameLst>
                                          <p:attrName>style.visibility</p:attrName>
                                        </p:attrNameLst>
                                      </p:cBhvr>
                                      <p:to>
                                        <p:strVal val="visible"/>
                                      </p:to>
                                    </p:set>
                                    <p:animEffect transition="in" filter="barn(inVertical)">
                                      <p:cBhvr>
                                        <p:cTn id="117"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253C0F10-8FF7-A3ED-AEF8-625C4983476D}"/>
              </a:ext>
            </a:extLst>
          </p:cNvPr>
          <p:cNvSpPr txBox="1"/>
          <p:nvPr/>
        </p:nvSpPr>
        <p:spPr>
          <a:xfrm>
            <a:off x="3353273" y="811751"/>
            <a:ext cx="8584163" cy="715581"/>
          </a:xfrm>
          <a:prstGeom prst="rect">
            <a:avLst/>
          </a:prstGeom>
          <a:noFill/>
        </p:spPr>
        <p:txBody>
          <a:bodyPr wrap="square" rtlCol="0">
            <a:spAutoFit/>
          </a:bodyPr>
          <a:lstStyle/>
          <a:p>
            <a:r>
              <a:rPr lang="en-US" sz="1350" dirty="0"/>
              <a:t>Napa cabbage includes several distinct types and named varieties that differ in head shape, leaf texture, color, size, and growing characteristics. While they share a mild flavor and tender texture, these differences influence how they’re grown, handled, and used.</a:t>
            </a:r>
          </a:p>
        </p:txBody>
      </p:sp>
      <p:sp>
        <p:nvSpPr>
          <p:cNvPr id="11" name="TextBox 10">
            <a:extLst>
              <a:ext uri="{FF2B5EF4-FFF2-40B4-BE49-F238E27FC236}">
                <a16:creationId xmlns:a16="http://schemas.microsoft.com/office/drawing/2014/main" id="{99FD61FC-13FC-3286-2B5F-D9317A019774}"/>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TYPES AND VARIETIES</a:t>
            </a:r>
          </a:p>
        </p:txBody>
      </p:sp>
      <p:pic>
        <p:nvPicPr>
          <p:cNvPr id="2" name="Picture 1">
            <a:extLst>
              <a:ext uri="{FF2B5EF4-FFF2-40B4-BE49-F238E27FC236}">
                <a16:creationId xmlns:a16="http://schemas.microsoft.com/office/drawing/2014/main" id="{E384E6FE-9502-9574-BB6E-3D64D7766B9F}"/>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4AD025BB-05F2-FA73-9516-270A2AC94777}"/>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3EE81D48-2A1C-0AE4-0CF2-6B3A31E53E2F}"/>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
        <p:nvSpPr>
          <p:cNvPr id="6" name="TextBox 5">
            <a:extLst>
              <a:ext uri="{FF2B5EF4-FFF2-40B4-BE49-F238E27FC236}">
                <a16:creationId xmlns:a16="http://schemas.microsoft.com/office/drawing/2014/main" id="{4A2DDE41-8F23-9101-BC95-1B7516922BC6}"/>
              </a:ext>
            </a:extLst>
          </p:cNvPr>
          <p:cNvSpPr txBox="1"/>
          <p:nvPr/>
        </p:nvSpPr>
        <p:spPr>
          <a:xfrm>
            <a:off x="3353272" y="1560231"/>
            <a:ext cx="3897759" cy="4662815"/>
          </a:xfrm>
          <a:prstGeom prst="rect">
            <a:avLst/>
          </a:prstGeom>
          <a:noFill/>
        </p:spPr>
        <p:txBody>
          <a:bodyPr wrap="square" rtlCol="0">
            <a:spAutoFit/>
          </a:bodyPr>
          <a:lstStyle/>
          <a:p>
            <a:r>
              <a:rPr lang="en-US" sz="1350" b="1" dirty="0"/>
              <a:t>Primary Types</a:t>
            </a:r>
          </a:p>
          <a:p>
            <a:pPr marL="285750" indent="-285750">
              <a:buFont typeface="Arial" panose="020B0604020202020204" pitchFamily="34" charset="0"/>
              <a:buChar char="•"/>
            </a:pPr>
            <a:r>
              <a:rPr lang="en-US" sz="1350" b="1" dirty="0"/>
              <a:t>Heading (Tight-Head)</a:t>
            </a:r>
          </a:p>
          <a:p>
            <a:pPr marL="742950" lvl="1" indent="-285750">
              <a:buFont typeface="Arial" panose="020B0604020202020204" pitchFamily="34" charset="0"/>
              <a:buChar char="•"/>
            </a:pPr>
            <a:r>
              <a:rPr lang="en-US" sz="1350" dirty="0"/>
              <a:t>Tall, compact heads, thick white ribs</a:t>
            </a:r>
          </a:p>
          <a:p>
            <a:pPr marL="742950" lvl="1" indent="-285750">
              <a:buFont typeface="Arial" panose="020B0604020202020204" pitchFamily="34" charset="0"/>
              <a:buChar char="•"/>
            </a:pPr>
            <a:r>
              <a:rPr lang="en-US" sz="1350" dirty="0"/>
              <a:t>Mild, slightly sweet</a:t>
            </a:r>
          </a:p>
          <a:p>
            <a:pPr marL="742950" lvl="1" indent="-285750">
              <a:buFont typeface="Arial" panose="020B0604020202020204" pitchFamily="34" charset="0"/>
              <a:buChar char="•"/>
            </a:pPr>
            <a:r>
              <a:rPr lang="en-US" sz="1350" dirty="0"/>
              <a:t>Best for kimchi, pickling, slicing, braising</a:t>
            </a:r>
          </a:p>
          <a:p>
            <a:pPr marL="742950" lvl="1" indent="-285750">
              <a:buFont typeface="Arial" panose="020B0604020202020204" pitchFamily="34" charset="0"/>
              <a:buChar char="•"/>
            </a:pPr>
            <a:r>
              <a:rPr lang="en-US" sz="1350" dirty="0"/>
              <a:t>Longest shelf life</a:t>
            </a:r>
          </a:p>
          <a:p>
            <a:pPr marL="285750" indent="-285750">
              <a:buFont typeface="Arial" panose="020B0604020202020204" pitchFamily="34" charset="0"/>
              <a:buChar char="•"/>
            </a:pPr>
            <a:r>
              <a:rPr lang="en-US" sz="1350" b="1" dirty="0"/>
              <a:t>Semi-Heading</a:t>
            </a:r>
          </a:p>
          <a:p>
            <a:pPr marL="742950" lvl="1" indent="-285750">
              <a:buFont typeface="Arial" panose="020B0604020202020204" pitchFamily="34" charset="0"/>
              <a:buChar char="•"/>
            </a:pPr>
            <a:r>
              <a:rPr lang="en-US" sz="1350" dirty="0"/>
              <a:t>Looser, partially formed heads</a:t>
            </a:r>
          </a:p>
          <a:p>
            <a:pPr marL="742950" lvl="1" indent="-285750">
              <a:buFont typeface="Arial" panose="020B0604020202020204" pitchFamily="34" charset="0"/>
              <a:buChar char="•"/>
            </a:pPr>
            <a:r>
              <a:rPr lang="en-US" sz="1350" dirty="0"/>
              <a:t>Softer texture</a:t>
            </a:r>
          </a:p>
          <a:p>
            <a:pPr marL="742950" lvl="1" indent="-285750">
              <a:buFont typeface="Arial" panose="020B0604020202020204" pitchFamily="34" charset="0"/>
              <a:buChar char="•"/>
            </a:pPr>
            <a:r>
              <a:rPr lang="en-US" sz="1350" dirty="0"/>
              <a:t>Best raw or lightly cooked</a:t>
            </a:r>
          </a:p>
          <a:p>
            <a:pPr marL="742950" lvl="1" indent="-285750">
              <a:buFont typeface="Arial" panose="020B0604020202020204" pitchFamily="34" charset="0"/>
              <a:buChar char="•"/>
            </a:pPr>
            <a:r>
              <a:rPr lang="en-US" sz="1350" dirty="0"/>
              <a:t>Common in Asian specialty markets</a:t>
            </a:r>
          </a:p>
          <a:p>
            <a:pPr marL="285750" indent="-285750">
              <a:buFont typeface="Arial" panose="020B0604020202020204" pitchFamily="34" charset="0"/>
              <a:buChar char="•"/>
            </a:pPr>
            <a:r>
              <a:rPr lang="en-US" sz="1350" b="1" dirty="0"/>
              <a:t>Non-Heading (Loose-Leaf)</a:t>
            </a:r>
          </a:p>
          <a:p>
            <a:pPr marL="742950" lvl="1" indent="-285750">
              <a:buFont typeface="Arial" panose="020B0604020202020204" pitchFamily="34" charset="0"/>
              <a:buChar char="•"/>
            </a:pPr>
            <a:r>
              <a:rPr lang="en-US" sz="1350" dirty="0"/>
              <a:t>Open rosette, thin stems</a:t>
            </a:r>
          </a:p>
          <a:p>
            <a:pPr marL="742950" lvl="1" indent="-285750">
              <a:buFont typeface="Arial" panose="020B0604020202020204" pitchFamily="34" charset="0"/>
              <a:buChar char="•"/>
            </a:pPr>
            <a:r>
              <a:rPr lang="en-US" sz="1350" dirty="0"/>
              <a:t>More perishable</a:t>
            </a:r>
          </a:p>
          <a:p>
            <a:pPr marL="742950" lvl="1" indent="-285750">
              <a:buFont typeface="Arial" panose="020B0604020202020204" pitchFamily="34" charset="0"/>
              <a:buChar char="•"/>
            </a:pPr>
            <a:r>
              <a:rPr lang="en-US" sz="1350" dirty="0"/>
              <a:t>Best for stir-fries, soups, quick cooking</a:t>
            </a:r>
          </a:p>
          <a:p>
            <a:pPr marL="742950" lvl="1" indent="-285750">
              <a:buFont typeface="Arial" panose="020B0604020202020204" pitchFamily="34" charset="0"/>
              <a:buChar char="•"/>
            </a:pPr>
            <a:r>
              <a:rPr lang="en-US" sz="1350" dirty="0"/>
              <a:t>Not ideal for fermentation</a:t>
            </a:r>
          </a:p>
          <a:p>
            <a:pPr marL="742950" lvl="1" indent="-285750">
              <a:buFont typeface="Arial" panose="020B0604020202020204" pitchFamily="34" charset="0"/>
              <a:buChar char="•"/>
            </a:pPr>
            <a:endParaRPr lang="en-US" sz="1350" dirty="0"/>
          </a:p>
          <a:p>
            <a:r>
              <a:rPr lang="en-US" sz="1350" b="1" dirty="0"/>
              <a:t>Specialty Forms</a:t>
            </a:r>
          </a:p>
          <a:p>
            <a:pPr marL="285750" indent="-285750">
              <a:buFont typeface="Arial" panose="020B0604020202020204" pitchFamily="34" charset="0"/>
              <a:buChar char="•"/>
            </a:pPr>
            <a:r>
              <a:rPr lang="en-US" sz="1350" b="1" dirty="0"/>
              <a:t>Red Napa</a:t>
            </a:r>
          </a:p>
          <a:p>
            <a:pPr marL="742950" lvl="1" indent="-285750">
              <a:buFont typeface="Arial" panose="020B0604020202020204" pitchFamily="34" charset="0"/>
              <a:buChar char="•"/>
            </a:pPr>
            <a:r>
              <a:rPr lang="en-US" sz="1350" dirty="0"/>
              <a:t>Purple leaves; higher anthocyanins</a:t>
            </a:r>
          </a:p>
          <a:p>
            <a:pPr marL="285750" indent="-285750">
              <a:buFont typeface="Arial" panose="020B0604020202020204" pitchFamily="34" charset="0"/>
              <a:buChar char="•"/>
            </a:pPr>
            <a:r>
              <a:rPr lang="en-US" sz="1350" b="1" dirty="0"/>
              <a:t>Baby Napa</a:t>
            </a:r>
          </a:p>
          <a:p>
            <a:pPr marL="742950" lvl="1" indent="-285750">
              <a:buFont typeface="Arial" panose="020B0604020202020204" pitchFamily="34" charset="0"/>
              <a:buChar char="•"/>
            </a:pPr>
            <a:r>
              <a:rPr lang="en-US" sz="1350" dirty="0"/>
              <a:t>Tender, high leaf ratio; portion control</a:t>
            </a:r>
          </a:p>
        </p:txBody>
      </p:sp>
      <p:sp>
        <p:nvSpPr>
          <p:cNvPr id="9" name="TextBox 8">
            <a:extLst>
              <a:ext uri="{FF2B5EF4-FFF2-40B4-BE49-F238E27FC236}">
                <a16:creationId xmlns:a16="http://schemas.microsoft.com/office/drawing/2014/main" id="{0389DFEC-41E2-8201-AFA6-5BF057276BDC}"/>
              </a:ext>
            </a:extLst>
          </p:cNvPr>
          <p:cNvSpPr txBox="1"/>
          <p:nvPr/>
        </p:nvSpPr>
        <p:spPr>
          <a:xfrm>
            <a:off x="7371346" y="1593661"/>
            <a:ext cx="4828674" cy="2585323"/>
          </a:xfrm>
          <a:prstGeom prst="rect">
            <a:avLst/>
          </a:prstGeom>
          <a:noFill/>
        </p:spPr>
        <p:txBody>
          <a:bodyPr wrap="square" rtlCol="0">
            <a:spAutoFit/>
          </a:bodyPr>
          <a:lstStyle/>
          <a:p>
            <a:r>
              <a:rPr lang="en-US" sz="1350" b="1" dirty="0"/>
              <a:t>Key Varieties &amp; Cultivars</a:t>
            </a:r>
          </a:p>
          <a:p>
            <a:pPr marL="285750" indent="-285750">
              <a:buFont typeface="Arial" panose="020B0604020202020204" pitchFamily="34" charset="0"/>
              <a:buChar char="•"/>
            </a:pPr>
            <a:r>
              <a:rPr lang="en-US" sz="1350" b="1" dirty="0"/>
              <a:t>Michihili – </a:t>
            </a:r>
            <a:r>
              <a:rPr lang="en-US" sz="1350" dirty="0"/>
              <a:t>Long, narrow heads; crisp ribs; excellent fresh </a:t>
            </a:r>
          </a:p>
          <a:p>
            <a:pPr marL="285750" indent="-285750">
              <a:buFont typeface="Arial" panose="020B0604020202020204" pitchFamily="34" charset="0"/>
              <a:buChar char="•"/>
            </a:pPr>
            <a:r>
              <a:rPr lang="en-US" sz="1350" b="1" dirty="0"/>
              <a:t>Wong Bok – </a:t>
            </a:r>
            <a:r>
              <a:rPr lang="en-US" sz="1350" dirty="0"/>
              <a:t>Shorter, wider, dense; ideal for kimchi &amp; braising</a:t>
            </a:r>
          </a:p>
          <a:p>
            <a:pPr marL="285750" indent="-285750">
              <a:buFont typeface="Arial" panose="020B0604020202020204" pitchFamily="34" charset="0"/>
              <a:buChar char="•"/>
            </a:pPr>
            <a:r>
              <a:rPr lang="en-US" sz="1350" b="1" dirty="0"/>
              <a:t>Chihili – </a:t>
            </a:r>
            <a:r>
              <a:rPr lang="en-US" sz="1350" dirty="0"/>
              <a:t>Balanced leaf-to-rib ratio; adaptable, uniform</a:t>
            </a:r>
          </a:p>
          <a:p>
            <a:pPr marL="285750" indent="-285750">
              <a:buFont typeface="Arial" panose="020B0604020202020204" pitchFamily="34" charset="0"/>
              <a:buChar char="•"/>
            </a:pPr>
            <a:r>
              <a:rPr lang="en-US" sz="1350" b="1" dirty="0"/>
              <a:t>Bilko – </a:t>
            </a:r>
            <a:r>
              <a:rPr lang="en-US" sz="1350" dirty="0"/>
              <a:t>Disease-resistant; compact; commercial standard</a:t>
            </a:r>
          </a:p>
          <a:p>
            <a:pPr marL="285750" indent="-285750">
              <a:buFont typeface="Arial" panose="020B0604020202020204" pitchFamily="34" charset="0"/>
              <a:buChar char="•"/>
            </a:pPr>
            <a:r>
              <a:rPr lang="en-US" sz="1350" b="1" dirty="0"/>
              <a:t>Rubicon – </a:t>
            </a:r>
            <a:r>
              <a:rPr lang="en-US" sz="1350" dirty="0"/>
              <a:t>Bolt-resistant; consistent performance</a:t>
            </a:r>
          </a:p>
          <a:p>
            <a:pPr marL="285750" indent="-285750">
              <a:buFont typeface="Arial" panose="020B0604020202020204" pitchFamily="34" charset="0"/>
              <a:buChar char="•"/>
            </a:pPr>
            <a:r>
              <a:rPr lang="en-US" sz="1350" b="1" dirty="0"/>
              <a:t>Monument – </a:t>
            </a:r>
            <a:r>
              <a:rPr lang="en-US" sz="1350" dirty="0"/>
              <a:t>Large heads; high-yield; foodservice focused</a:t>
            </a:r>
          </a:p>
          <a:p>
            <a:pPr marL="285750" indent="-285750">
              <a:buFont typeface="Arial" panose="020B0604020202020204" pitchFamily="34" charset="0"/>
              <a:buChar char="•"/>
            </a:pPr>
            <a:endParaRPr lang="en-US" sz="1350" dirty="0"/>
          </a:p>
          <a:p>
            <a:r>
              <a:rPr lang="en-US" sz="1350" b="1" dirty="0"/>
              <a:t>Market Distinctions</a:t>
            </a:r>
          </a:p>
          <a:p>
            <a:pPr marL="285750" indent="-285750">
              <a:buFont typeface="Arial" panose="020B0604020202020204" pitchFamily="34" charset="0"/>
              <a:buChar char="•"/>
            </a:pPr>
            <a:r>
              <a:rPr lang="en-US" sz="1350" b="1" dirty="0"/>
              <a:t>Asian Seed Lines – </a:t>
            </a:r>
            <a:r>
              <a:rPr lang="en-US" sz="1350" dirty="0"/>
              <a:t>Flavor &amp; Fermentation</a:t>
            </a:r>
          </a:p>
          <a:p>
            <a:pPr marL="285750" indent="-285750">
              <a:buFont typeface="Arial" panose="020B0604020202020204" pitchFamily="34" charset="0"/>
              <a:buChar char="•"/>
            </a:pPr>
            <a:r>
              <a:rPr lang="en-US" sz="1350" b="1" dirty="0"/>
              <a:t>Western Hybrids – </a:t>
            </a:r>
            <a:r>
              <a:rPr lang="en-US" sz="1350" dirty="0"/>
              <a:t>Uniformity &amp; Shelf Life</a:t>
            </a:r>
          </a:p>
          <a:p>
            <a:pPr marL="285750" indent="-285750">
              <a:buFont typeface="Arial" panose="020B0604020202020204" pitchFamily="34" charset="0"/>
              <a:buChar char="•"/>
            </a:pPr>
            <a:r>
              <a:rPr lang="en-US" sz="1350" b="1" dirty="0"/>
              <a:t>Organic Types – </a:t>
            </a:r>
            <a:r>
              <a:rPr lang="en-US" sz="1350" dirty="0"/>
              <a:t>Resilience Over Yield</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arn(inVertical)">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arn(inVertical)">
                                      <p:cBhvr>
                                        <p:cTn id="34" dur="500"/>
                                        <p:tgtEl>
                                          <p:spTgt spid="6">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barn(inVertical)">
                                      <p:cBhvr>
                                        <p:cTn id="40" dur="500"/>
                                        <p:tgtEl>
                                          <p:spTgt spid="6">
                                            <p:txEl>
                                              <p:pRg st="8" end="8"/>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barn(inVertical)">
                                      <p:cBhvr>
                                        <p:cTn id="43" dur="500"/>
                                        <p:tgtEl>
                                          <p:spTgt spid="6">
                                            <p:txEl>
                                              <p:pRg st="9" end="9"/>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barn(inVertical)">
                                      <p:cBhvr>
                                        <p:cTn id="46" dur="500"/>
                                        <p:tgtEl>
                                          <p:spTgt spid="6">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barn(inVertical)">
                                      <p:cBhvr>
                                        <p:cTn id="51" dur="500"/>
                                        <p:tgtEl>
                                          <p:spTgt spid="6">
                                            <p:txEl>
                                              <p:pRg st="11" end="11"/>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6">
                                            <p:txEl>
                                              <p:pRg st="12" end="12"/>
                                            </p:txEl>
                                          </p:spTgt>
                                        </p:tgtEl>
                                        <p:attrNameLst>
                                          <p:attrName>style.visibility</p:attrName>
                                        </p:attrNameLst>
                                      </p:cBhvr>
                                      <p:to>
                                        <p:strVal val="visible"/>
                                      </p:to>
                                    </p:set>
                                    <p:animEffect transition="in" filter="barn(inVertical)">
                                      <p:cBhvr>
                                        <p:cTn id="54" dur="500"/>
                                        <p:tgtEl>
                                          <p:spTgt spid="6">
                                            <p:txEl>
                                              <p:pRg st="12" end="12"/>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animEffect transition="in" filter="barn(inVertical)">
                                      <p:cBhvr>
                                        <p:cTn id="57" dur="500"/>
                                        <p:tgtEl>
                                          <p:spTgt spid="6">
                                            <p:txEl>
                                              <p:pRg st="13" end="13"/>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6">
                                            <p:txEl>
                                              <p:pRg st="14" end="14"/>
                                            </p:txEl>
                                          </p:spTgt>
                                        </p:tgtEl>
                                        <p:attrNameLst>
                                          <p:attrName>style.visibility</p:attrName>
                                        </p:attrNameLst>
                                      </p:cBhvr>
                                      <p:to>
                                        <p:strVal val="visible"/>
                                      </p:to>
                                    </p:set>
                                    <p:animEffect transition="in" filter="barn(inVertical)">
                                      <p:cBhvr>
                                        <p:cTn id="60" dur="500"/>
                                        <p:tgtEl>
                                          <p:spTgt spid="6">
                                            <p:txEl>
                                              <p:pRg st="14" end="14"/>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6">
                                            <p:txEl>
                                              <p:pRg st="15" end="15"/>
                                            </p:txEl>
                                          </p:spTgt>
                                        </p:tgtEl>
                                        <p:attrNameLst>
                                          <p:attrName>style.visibility</p:attrName>
                                        </p:attrNameLst>
                                      </p:cBhvr>
                                      <p:to>
                                        <p:strVal val="visible"/>
                                      </p:to>
                                    </p:set>
                                    <p:animEffect transition="in" filter="barn(inVertical)">
                                      <p:cBhvr>
                                        <p:cTn id="63" dur="500"/>
                                        <p:tgtEl>
                                          <p:spTgt spid="6">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6">
                                            <p:txEl>
                                              <p:pRg st="17" end="17"/>
                                            </p:txEl>
                                          </p:spTgt>
                                        </p:tgtEl>
                                        <p:attrNameLst>
                                          <p:attrName>style.visibility</p:attrName>
                                        </p:attrNameLst>
                                      </p:cBhvr>
                                      <p:to>
                                        <p:strVal val="visible"/>
                                      </p:to>
                                    </p:set>
                                    <p:animEffect transition="in" filter="barn(inVertical)">
                                      <p:cBhvr>
                                        <p:cTn id="68" dur="500"/>
                                        <p:tgtEl>
                                          <p:spTgt spid="6">
                                            <p:txEl>
                                              <p:pRg st="17" end="1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6">
                                            <p:txEl>
                                              <p:pRg st="18" end="18"/>
                                            </p:txEl>
                                          </p:spTgt>
                                        </p:tgtEl>
                                        <p:attrNameLst>
                                          <p:attrName>style.visibility</p:attrName>
                                        </p:attrNameLst>
                                      </p:cBhvr>
                                      <p:to>
                                        <p:strVal val="visible"/>
                                      </p:to>
                                    </p:set>
                                    <p:animEffect transition="in" filter="barn(inVertical)">
                                      <p:cBhvr>
                                        <p:cTn id="73" dur="500"/>
                                        <p:tgtEl>
                                          <p:spTgt spid="6">
                                            <p:txEl>
                                              <p:pRg st="18" end="18"/>
                                            </p:txEl>
                                          </p:spTgt>
                                        </p:tgtEl>
                                      </p:cBhvr>
                                    </p:animEffect>
                                  </p:childTnLst>
                                </p:cTn>
                              </p:par>
                              <p:par>
                                <p:cTn id="74" presetID="16" presetClass="entr" presetSubtype="21" fill="hold" nodeType="withEffect">
                                  <p:stCondLst>
                                    <p:cond delay="0"/>
                                  </p:stCondLst>
                                  <p:childTnLst>
                                    <p:set>
                                      <p:cBhvr>
                                        <p:cTn id="75" dur="1" fill="hold">
                                          <p:stCondLst>
                                            <p:cond delay="0"/>
                                          </p:stCondLst>
                                        </p:cTn>
                                        <p:tgtEl>
                                          <p:spTgt spid="6">
                                            <p:txEl>
                                              <p:pRg st="19" end="19"/>
                                            </p:txEl>
                                          </p:spTgt>
                                        </p:tgtEl>
                                        <p:attrNameLst>
                                          <p:attrName>style.visibility</p:attrName>
                                        </p:attrNameLst>
                                      </p:cBhvr>
                                      <p:to>
                                        <p:strVal val="visible"/>
                                      </p:to>
                                    </p:set>
                                    <p:animEffect transition="in" filter="barn(inVertical)">
                                      <p:cBhvr>
                                        <p:cTn id="76" dur="500"/>
                                        <p:tgtEl>
                                          <p:spTgt spid="6">
                                            <p:txEl>
                                              <p:pRg st="19" end="1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6">
                                            <p:txEl>
                                              <p:pRg st="20" end="20"/>
                                            </p:txEl>
                                          </p:spTgt>
                                        </p:tgtEl>
                                        <p:attrNameLst>
                                          <p:attrName>style.visibility</p:attrName>
                                        </p:attrNameLst>
                                      </p:cBhvr>
                                      <p:to>
                                        <p:strVal val="visible"/>
                                      </p:to>
                                    </p:set>
                                    <p:animEffect transition="in" filter="barn(inVertical)">
                                      <p:cBhvr>
                                        <p:cTn id="81" dur="500"/>
                                        <p:tgtEl>
                                          <p:spTgt spid="6">
                                            <p:txEl>
                                              <p:pRg st="20" end="20"/>
                                            </p:txEl>
                                          </p:spTgt>
                                        </p:tgtEl>
                                      </p:cBhvr>
                                    </p:animEffect>
                                  </p:childTnLst>
                                </p:cTn>
                              </p:par>
                              <p:par>
                                <p:cTn id="82" presetID="16" presetClass="entr" presetSubtype="21" fill="hold" nodeType="withEffect">
                                  <p:stCondLst>
                                    <p:cond delay="0"/>
                                  </p:stCondLst>
                                  <p:childTnLst>
                                    <p:set>
                                      <p:cBhvr>
                                        <p:cTn id="83" dur="1" fill="hold">
                                          <p:stCondLst>
                                            <p:cond delay="0"/>
                                          </p:stCondLst>
                                        </p:cTn>
                                        <p:tgtEl>
                                          <p:spTgt spid="6">
                                            <p:txEl>
                                              <p:pRg st="21" end="21"/>
                                            </p:txEl>
                                          </p:spTgt>
                                        </p:tgtEl>
                                        <p:attrNameLst>
                                          <p:attrName>style.visibility</p:attrName>
                                        </p:attrNameLst>
                                      </p:cBhvr>
                                      <p:to>
                                        <p:strVal val="visible"/>
                                      </p:to>
                                    </p:set>
                                    <p:animEffect transition="in" filter="barn(inVertical)">
                                      <p:cBhvr>
                                        <p:cTn id="84" dur="500"/>
                                        <p:tgtEl>
                                          <p:spTgt spid="6">
                                            <p:txEl>
                                              <p:pRg st="21" end="2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9">
                                            <p:txEl>
                                              <p:pRg st="0" end="0"/>
                                            </p:txEl>
                                          </p:spTgt>
                                        </p:tgtEl>
                                        <p:attrNameLst>
                                          <p:attrName>style.visibility</p:attrName>
                                        </p:attrNameLst>
                                      </p:cBhvr>
                                      <p:to>
                                        <p:strVal val="visible"/>
                                      </p:to>
                                    </p:set>
                                    <p:animEffect transition="in" filter="barn(inVertical)">
                                      <p:cBhvr>
                                        <p:cTn id="89" dur="500"/>
                                        <p:tgtEl>
                                          <p:spTgt spid="9">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9">
                                            <p:txEl>
                                              <p:pRg st="1" end="1"/>
                                            </p:txEl>
                                          </p:spTgt>
                                        </p:tgtEl>
                                        <p:attrNameLst>
                                          <p:attrName>style.visibility</p:attrName>
                                        </p:attrNameLst>
                                      </p:cBhvr>
                                      <p:to>
                                        <p:strVal val="visible"/>
                                      </p:to>
                                    </p:set>
                                    <p:animEffect transition="in" filter="barn(inVertical)">
                                      <p:cBhvr>
                                        <p:cTn id="94" dur="500"/>
                                        <p:tgtEl>
                                          <p:spTgt spid="9">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9">
                                            <p:txEl>
                                              <p:pRg st="2" end="2"/>
                                            </p:txEl>
                                          </p:spTgt>
                                        </p:tgtEl>
                                        <p:attrNameLst>
                                          <p:attrName>style.visibility</p:attrName>
                                        </p:attrNameLst>
                                      </p:cBhvr>
                                      <p:to>
                                        <p:strVal val="visible"/>
                                      </p:to>
                                    </p:set>
                                    <p:animEffect transition="in" filter="barn(inVertical)">
                                      <p:cBhvr>
                                        <p:cTn id="99" dur="500"/>
                                        <p:tgtEl>
                                          <p:spTgt spid="9">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9">
                                            <p:txEl>
                                              <p:pRg st="3" end="3"/>
                                            </p:txEl>
                                          </p:spTgt>
                                        </p:tgtEl>
                                        <p:attrNameLst>
                                          <p:attrName>style.visibility</p:attrName>
                                        </p:attrNameLst>
                                      </p:cBhvr>
                                      <p:to>
                                        <p:strVal val="visible"/>
                                      </p:to>
                                    </p:set>
                                    <p:animEffect transition="in" filter="barn(inVertical)">
                                      <p:cBhvr>
                                        <p:cTn id="104" dur="500"/>
                                        <p:tgtEl>
                                          <p:spTgt spid="9">
                                            <p:txEl>
                                              <p:pRg st="3" end="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nodeType="clickEffect">
                                  <p:stCondLst>
                                    <p:cond delay="0"/>
                                  </p:stCondLst>
                                  <p:childTnLst>
                                    <p:set>
                                      <p:cBhvr>
                                        <p:cTn id="108" dur="1" fill="hold">
                                          <p:stCondLst>
                                            <p:cond delay="0"/>
                                          </p:stCondLst>
                                        </p:cTn>
                                        <p:tgtEl>
                                          <p:spTgt spid="9">
                                            <p:txEl>
                                              <p:pRg st="4" end="4"/>
                                            </p:txEl>
                                          </p:spTgt>
                                        </p:tgtEl>
                                        <p:attrNameLst>
                                          <p:attrName>style.visibility</p:attrName>
                                        </p:attrNameLst>
                                      </p:cBhvr>
                                      <p:to>
                                        <p:strVal val="visible"/>
                                      </p:to>
                                    </p:set>
                                    <p:animEffect transition="in" filter="barn(inVertical)">
                                      <p:cBhvr>
                                        <p:cTn id="109" dur="500"/>
                                        <p:tgtEl>
                                          <p:spTgt spid="9">
                                            <p:txEl>
                                              <p:pRg st="4" end="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9">
                                            <p:txEl>
                                              <p:pRg st="5" end="5"/>
                                            </p:txEl>
                                          </p:spTgt>
                                        </p:tgtEl>
                                        <p:attrNameLst>
                                          <p:attrName>style.visibility</p:attrName>
                                        </p:attrNameLst>
                                      </p:cBhvr>
                                      <p:to>
                                        <p:strVal val="visible"/>
                                      </p:to>
                                    </p:set>
                                    <p:animEffect transition="in" filter="barn(inVertical)">
                                      <p:cBhvr>
                                        <p:cTn id="114" dur="500"/>
                                        <p:tgtEl>
                                          <p:spTgt spid="9">
                                            <p:txEl>
                                              <p:pRg st="5" end="5"/>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9">
                                            <p:txEl>
                                              <p:pRg st="6" end="6"/>
                                            </p:txEl>
                                          </p:spTgt>
                                        </p:tgtEl>
                                        <p:attrNameLst>
                                          <p:attrName>style.visibility</p:attrName>
                                        </p:attrNameLst>
                                      </p:cBhvr>
                                      <p:to>
                                        <p:strVal val="visible"/>
                                      </p:to>
                                    </p:set>
                                    <p:animEffect transition="in" filter="barn(inVertical)">
                                      <p:cBhvr>
                                        <p:cTn id="119" dur="500"/>
                                        <p:tgtEl>
                                          <p:spTgt spid="9">
                                            <p:txEl>
                                              <p:pRg st="6" end="6"/>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9">
                                            <p:txEl>
                                              <p:pRg st="8" end="8"/>
                                            </p:txEl>
                                          </p:spTgt>
                                        </p:tgtEl>
                                        <p:attrNameLst>
                                          <p:attrName>style.visibility</p:attrName>
                                        </p:attrNameLst>
                                      </p:cBhvr>
                                      <p:to>
                                        <p:strVal val="visible"/>
                                      </p:to>
                                    </p:set>
                                    <p:animEffect transition="in" filter="barn(inVertical)">
                                      <p:cBhvr>
                                        <p:cTn id="124" dur="500"/>
                                        <p:tgtEl>
                                          <p:spTgt spid="9">
                                            <p:txEl>
                                              <p:pRg st="8" end="8"/>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nodeType="clickEffect">
                                  <p:stCondLst>
                                    <p:cond delay="0"/>
                                  </p:stCondLst>
                                  <p:childTnLst>
                                    <p:set>
                                      <p:cBhvr>
                                        <p:cTn id="128" dur="1" fill="hold">
                                          <p:stCondLst>
                                            <p:cond delay="0"/>
                                          </p:stCondLst>
                                        </p:cTn>
                                        <p:tgtEl>
                                          <p:spTgt spid="9">
                                            <p:txEl>
                                              <p:pRg st="9" end="9"/>
                                            </p:txEl>
                                          </p:spTgt>
                                        </p:tgtEl>
                                        <p:attrNameLst>
                                          <p:attrName>style.visibility</p:attrName>
                                        </p:attrNameLst>
                                      </p:cBhvr>
                                      <p:to>
                                        <p:strVal val="visible"/>
                                      </p:to>
                                    </p:set>
                                    <p:animEffect transition="in" filter="barn(inVertical)">
                                      <p:cBhvr>
                                        <p:cTn id="129" dur="500"/>
                                        <p:tgtEl>
                                          <p:spTgt spid="9">
                                            <p:txEl>
                                              <p:pRg st="9" end="9"/>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nodeType="clickEffect">
                                  <p:stCondLst>
                                    <p:cond delay="0"/>
                                  </p:stCondLst>
                                  <p:childTnLst>
                                    <p:set>
                                      <p:cBhvr>
                                        <p:cTn id="133" dur="1" fill="hold">
                                          <p:stCondLst>
                                            <p:cond delay="0"/>
                                          </p:stCondLst>
                                        </p:cTn>
                                        <p:tgtEl>
                                          <p:spTgt spid="9">
                                            <p:txEl>
                                              <p:pRg st="10" end="10"/>
                                            </p:txEl>
                                          </p:spTgt>
                                        </p:tgtEl>
                                        <p:attrNameLst>
                                          <p:attrName>style.visibility</p:attrName>
                                        </p:attrNameLst>
                                      </p:cBhvr>
                                      <p:to>
                                        <p:strVal val="visible"/>
                                      </p:to>
                                    </p:set>
                                    <p:animEffect transition="in" filter="barn(inVertical)">
                                      <p:cBhvr>
                                        <p:cTn id="134" dur="500"/>
                                        <p:tgtEl>
                                          <p:spTgt spid="9">
                                            <p:txEl>
                                              <p:pRg st="10" end="10"/>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nodeType="clickEffect">
                                  <p:stCondLst>
                                    <p:cond delay="0"/>
                                  </p:stCondLst>
                                  <p:childTnLst>
                                    <p:set>
                                      <p:cBhvr>
                                        <p:cTn id="138" dur="1" fill="hold">
                                          <p:stCondLst>
                                            <p:cond delay="0"/>
                                          </p:stCondLst>
                                        </p:cTn>
                                        <p:tgtEl>
                                          <p:spTgt spid="9">
                                            <p:txEl>
                                              <p:pRg st="11" end="11"/>
                                            </p:txEl>
                                          </p:spTgt>
                                        </p:tgtEl>
                                        <p:attrNameLst>
                                          <p:attrName>style.visibility</p:attrName>
                                        </p:attrNameLst>
                                      </p:cBhvr>
                                      <p:to>
                                        <p:strVal val="visible"/>
                                      </p:to>
                                    </p:set>
                                    <p:animEffect transition="in" filter="barn(inVertical)">
                                      <p:cBhvr>
                                        <p:cTn id="139"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1" name="TextBox 10">
            <a:extLst>
              <a:ext uri="{FF2B5EF4-FFF2-40B4-BE49-F238E27FC236}">
                <a16:creationId xmlns:a16="http://schemas.microsoft.com/office/drawing/2014/main" id="{29638AFC-2444-9478-B46B-98CEB28DA2F0}"/>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SELECTING AND STORING</a:t>
            </a:r>
          </a:p>
        </p:txBody>
      </p:sp>
      <p:pic>
        <p:nvPicPr>
          <p:cNvPr id="2" name="Picture 1">
            <a:extLst>
              <a:ext uri="{FF2B5EF4-FFF2-40B4-BE49-F238E27FC236}">
                <a16:creationId xmlns:a16="http://schemas.microsoft.com/office/drawing/2014/main" id="{7582EE7F-166C-37F6-2C6F-898F14E42F1E}"/>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E9BE7E30-19C7-5243-C740-4EA9E9560D92}"/>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D34457FE-4601-DAFC-EC11-1609058E0082}"/>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
        <p:nvSpPr>
          <p:cNvPr id="6" name="TextBox 5">
            <a:extLst>
              <a:ext uri="{FF2B5EF4-FFF2-40B4-BE49-F238E27FC236}">
                <a16:creationId xmlns:a16="http://schemas.microsoft.com/office/drawing/2014/main" id="{3B0A6261-C3CE-BCB0-61DD-7AC124A367CF}"/>
              </a:ext>
            </a:extLst>
          </p:cNvPr>
          <p:cNvSpPr txBox="1"/>
          <p:nvPr/>
        </p:nvSpPr>
        <p:spPr>
          <a:xfrm>
            <a:off x="3176810" y="1070950"/>
            <a:ext cx="4282770" cy="4662815"/>
          </a:xfrm>
          <a:prstGeom prst="rect">
            <a:avLst/>
          </a:prstGeom>
          <a:noFill/>
        </p:spPr>
        <p:txBody>
          <a:bodyPr wrap="square" rtlCol="0">
            <a:spAutoFit/>
          </a:bodyPr>
          <a:lstStyle/>
          <a:p>
            <a:r>
              <a:rPr lang="en-US" sz="1350" b="1" dirty="0"/>
              <a:t>Selecting Quality Heads:</a:t>
            </a:r>
          </a:p>
          <a:p>
            <a:pPr marL="285750" indent="-285750">
              <a:buFont typeface="Arial" panose="020B0604020202020204" pitchFamily="34" charset="0"/>
              <a:buChar char="•"/>
            </a:pPr>
            <a:r>
              <a:rPr lang="en-US" sz="1350" dirty="0"/>
              <a:t>Firm, heavy, tightly packed heads</a:t>
            </a:r>
          </a:p>
          <a:p>
            <a:pPr marL="285750" indent="-285750">
              <a:buFont typeface="Arial" panose="020B0604020202020204" pitchFamily="34" charset="0"/>
              <a:buChar char="•"/>
            </a:pPr>
            <a:r>
              <a:rPr lang="en-US" sz="1350" dirty="0"/>
              <a:t>Pale green to yellow-green leaves, creamy white ribs</a:t>
            </a:r>
          </a:p>
          <a:p>
            <a:pPr marL="285750" indent="-285750">
              <a:buFont typeface="Arial" panose="020B0604020202020204" pitchFamily="34" charset="0"/>
              <a:buChar char="•"/>
            </a:pPr>
            <a:r>
              <a:rPr lang="en-US" sz="1350" dirty="0"/>
              <a:t>Crisp, springy leaves; thick, unblemished midribs</a:t>
            </a:r>
          </a:p>
          <a:p>
            <a:pPr marL="285750" indent="-285750">
              <a:buFont typeface="Arial" panose="020B0604020202020204" pitchFamily="34" charset="0"/>
              <a:buChar char="•"/>
            </a:pPr>
            <a:r>
              <a:rPr lang="en-US" sz="1350" dirty="0"/>
              <a:t>Cut base moist and clean, not browned or hollow</a:t>
            </a:r>
          </a:p>
          <a:p>
            <a:pPr marL="285750" indent="-285750">
              <a:buFont typeface="Arial" panose="020B0604020202020204" pitchFamily="34" charset="0"/>
              <a:buChar char="•"/>
            </a:pPr>
            <a:r>
              <a:rPr lang="en-US" sz="1350" b="1" dirty="0"/>
              <a:t>Avoid:</a:t>
            </a:r>
          </a:p>
          <a:p>
            <a:pPr marL="742950" lvl="1" indent="-285750">
              <a:buFont typeface="Arial" panose="020B0604020202020204" pitchFamily="34" charset="0"/>
              <a:buChar char="•"/>
            </a:pPr>
            <a:r>
              <a:rPr lang="en-US" sz="1350" dirty="0"/>
              <a:t>Wilted or limp leaves</a:t>
            </a:r>
          </a:p>
          <a:p>
            <a:pPr marL="742950" lvl="1" indent="-285750">
              <a:buFont typeface="Arial" panose="020B0604020202020204" pitchFamily="34" charset="0"/>
              <a:buChar char="•"/>
            </a:pPr>
            <a:r>
              <a:rPr lang="en-US" sz="1350" dirty="0"/>
              <a:t>Cracking at the base</a:t>
            </a:r>
          </a:p>
          <a:p>
            <a:pPr marL="742950" lvl="1" indent="-285750">
              <a:buFont typeface="Arial" panose="020B0604020202020204" pitchFamily="34" charset="0"/>
              <a:buChar char="•"/>
            </a:pPr>
            <a:r>
              <a:rPr lang="en-US" sz="1350" dirty="0"/>
              <a:t>Inner browning, slime, mold, or sour odor</a:t>
            </a:r>
          </a:p>
          <a:p>
            <a:endParaRPr lang="en-US" sz="1350" dirty="0"/>
          </a:p>
          <a:p>
            <a:r>
              <a:rPr lang="en-US" sz="1350" b="1" dirty="0"/>
              <a:t>Fermentation &amp; Food Safety:</a:t>
            </a:r>
          </a:p>
          <a:p>
            <a:pPr marL="285750" indent="-285750">
              <a:buFont typeface="Arial" panose="020B0604020202020204" pitchFamily="34" charset="0"/>
              <a:buChar char="•"/>
            </a:pPr>
            <a:r>
              <a:rPr lang="en-US" sz="1350" dirty="0"/>
              <a:t>Use very fresh, firm heads for kimchi</a:t>
            </a:r>
          </a:p>
          <a:p>
            <a:pPr marL="285750" indent="-285750">
              <a:buFont typeface="Arial" panose="020B0604020202020204" pitchFamily="34" charset="0"/>
              <a:buChar char="•"/>
            </a:pPr>
            <a:r>
              <a:rPr lang="en-US" sz="1350" dirty="0"/>
              <a:t>Refrigerate whole; ferment within a few days</a:t>
            </a:r>
          </a:p>
          <a:p>
            <a:pPr marL="285750" indent="-285750">
              <a:buFont typeface="Arial" panose="020B0604020202020204" pitchFamily="34" charset="0"/>
              <a:buChar char="•"/>
            </a:pPr>
            <a:r>
              <a:rPr lang="en-US" sz="1350" dirty="0"/>
              <a:t>Discard if slimy or sour; internal mold = discard</a:t>
            </a:r>
          </a:p>
          <a:p>
            <a:pPr marL="285750" indent="-285750">
              <a:buFont typeface="Arial" panose="020B0604020202020204" pitchFamily="34" charset="0"/>
              <a:buChar char="•"/>
            </a:pPr>
            <a:r>
              <a:rPr lang="en-US" sz="1350" dirty="0"/>
              <a:t>Sanitize hands, knives, and boards</a:t>
            </a:r>
          </a:p>
          <a:p>
            <a:endParaRPr lang="en-US" sz="1350" dirty="0"/>
          </a:p>
          <a:p>
            <a:r>
              <a:rPr lang="en-US" sz="1350" b="1" dirty="0"/>
              <a:t>Size &amp; Seasonality:</a:t>
            </a:r>
          </a:p>
          <a:p>
            <a:pPr marL="285750" indent="-285750">
              <a:buFont typeface="Arial" panose="020B0604020202020204" pitchFamily="34" charset="0"/>
              <a:buChar char="•"/>
            </a:pPr>
            <a:r>
              <a:rPr lang="en-US" sz="1350" dirty="0"/>
              <a:t>Medium heads = best balance of tenderness &amp; flavor</a:t>
            </a:r>
          </a:p>
          <a:p>
            <a:pPr marL="285750" indent="-285750">
              <a:buFont typeface="Arial" panose="020B0604020202020204" pitchFamily="34" charset="0"/>
              <a:buChar char="•"/>
            </a:pPr>
            <a:r>
              <a:rPr lang="en-US" sz="1350" dirty="0"/>
              <a:t>Very large heads may be more fibrous</a:t>
            </a:r>
          </a:p>
          <a:p>
            <a:pPr marL="285750" indent="-285750">
              <a:buFont typeface="Arial" panose="020B0604020202020204" pitchFamily="34" charset="0"/>
              <a:buChar char="•"/>
            </a:pPr>
            <a:r>
              <a:rPr lang="en-US" sz="1350" dirty="0"/>
              <a:t>Baby Napa: higher leaf ratio, faster prep</a:t>
            </a:r>
          </a:p>
          <a:p>
            <a:pPr marL="285750" indent="-285750">
              <a:buFont typeface="Arial" panose="020B0604020202020204" pitchFamily="34" charset="0"/>
              <a:buChar char="•"/>
            </a:pPr>
            <a:r>
              <a:rPr lang="en-US" sz="1350" dirty="0"/>
              <a:t>Best in fall &amp; winter; cooler weather = sweeter flavor</a:t>
            </a:r>
          </a:p>
          <a:p>
            <a:pPr marL="285750" indent="-285750">
              <a:buFont typeface="Arial" panose="020B0604020202020204" pitchFamily="34" charset="0"/>
              <a:buChar char="•"/>
            </a:pPr>
            <a:r>
              <a:rPr lang="en-US" sz="1350" dirty="0"/>
              <a:t>Local/regional sourcing improves freshness</a:t>
            </a:r>
          </a:p>
        </p:txBody>
      </p:sp>
      <p:sp>
        <p:nvSpPr>
          <p:cNvPr id="13" name="TextBox 12">
            <a:extLst>
              <a:ext uri="{FF2B5EF4-FFF2-40B4-BE49-F238E27FC236}">
                <a16:creationId xmlns:a16="http://schemas.microsoft.com/office/drawing/2014/main" id="{264EC45B-83B4-BA7B-CCC9-A9ED55F1EC9B}"/>
              </a:ext>
            </a:extLst>
          </p:cNvPr>
          <p:cNvSpPr txBox="1"/>
          <p:nvPr/>
        </p:nvSpPr>
        <p:spPr>
          <a:xfrm>
            <a:off x="7459581" y="1070950"/>
            <a:ext cx="4500102" cy="3624069"/>
          </a:xfrm>
          <a:prstGeom prst="rect">
            <a:avLst/>
          </a:prstGeom>
          <a:noFill/>
        </p:spPr>
        <p:txBody>
          <a:bodyPr wrap="square" rtlCol="0">
            <a:spAutoFit/>
          </a:bodyPr>
          <a:lstStyle/>
          <a:p>
            <a:r>
              <a:rPr lang="en-US" sz="1350" b="1" dirty="0"/>
              <a:t>Storing Whole Napa Cabbage:</a:t>
            </a:r>
          </a:p>
          <a:p>
            <a:pPr marL="285750" indent="-285750">
              <a:buFont typeface="Arial" panose="020B0604020202020204" pitchFamily="34" charset="0"/>
              <a:buChar char="•"/>
            </a:pPr>
            <a:r>
              <a:rPr lang="en-US" sz="1350" dirty="0"/>
              <a:t>32–36°F (0–2°C) | 90–95% humidity</a:t>
            </a:r>
          </a:p>
          <a:p>
            <a:pPr marL="285750" indent="-285750">
              <a:buFont typeface="Arial" panose="020B0604020202020204" pitchFamily="34" charset="0"/>
              <a:buChar char="•"/>
            </a:pPr>
            <a:r>
              <a:rPr lang="en-US" sz="1350" dirty="0"/>
              <a:t>Store unwashed in crisper drawer</a:t>
            </a:r>
          </a:p>
          <a:p>
            <a:pPr marL="285750" indent="-285750">
              <a:buFont typeface="Arial" panose="020B0604020202020204" pitchFamily="34" charset="0"/>
              <a:buChar char="•"/>
            </a:pPr>
            <a:r>
              <a:rPr lang="en-US" sz="1350" dirty="0"/>
              <a:t>Loosely wrapped (perforated bag)</a:t>
            </a:r>
          </a:p>
          <a:p>
            <a:pPr marL="285750" indent="-285750">
              <a:buFont typeface="Arial" panose="020B0604020202020204" pitchFamily="34" charset="0"/>
              <a:buChar char="•"/>
            </a:pPr>
            <a:r>
              <a:rPr lang="en-US" sz="1350" dirty="0"/>
              <a:t>Keep away from ethylene producers (apples, pears)</a:t>
            </a:r>
          </a:p>
          <a:p>
            <a:pPr marL="285750" indent="-285750">
              <a:buFont typeface="Arial" panose="020B0604020202020204" pitchFamily="34" charset="0"/>
              <a:buChar char="•"/>
            </a:pPr>
            <a:r>
              <a:rPr lang="en-US" sz="1350" dirty="0"/>
              <a:t>Shelf life: 1–2 weeks</a:t>
            </a:r>
          </a:p>
          <a:p>
            <a:pPr marL="285750" indent="-285750">
              <a:buFont typeface="Arial" panose="020B0604020202020204" pitchFamily="34" charset="0"/>
              <a:buChar char="•"/>
            </a:pPr>
            <a:endParaRPr lang="en-US" sz="1350" dirty="0"/>
          </a:p>
          <a:p>
            <a:r>
              <a:rPr lang="en-US" sz="1350" b="1" dirty="0"/>
              <a:t>Storing Cut or Washed Cabbage:</a:t>
            </a:r>
          </a:p>
          <a:p>
            <a:pPr marL="285750" indent="-285750">
              <a:buFont typeface="Arial" panose="020B0604020202020204" pitchFamily="34" charset="0"/>
              <a:buChar char="•"/>
            </a:pPr>
            <a:r>
              <a:rPr lang="en-US" sz="1350" dirty="0"/>
              <a:t>Wrap cut surfaces tightly; refrigerate immediately</a:t>
            </a:r>
          </a:p>
          <a:p>
            <a:pPr marL="285750" indent="-285750">
              <a:buFont typeface="Arial" panose="020B0604020202020204" pitchFamily="34" charset="0"/>
              <a:buChar char="•"/>
            </a:pPr>
            <a:r>
              <a:rPr lang="en-US" sz="1350" dirty="0"/>
              <a:t>Best quality: 3–5 days</a:t>
            </a:r>
          </a:p>
          <a:p>
            <a:pPr marL="285750" indent="-285750">
              <a:buFont typeface="Arial" panose="020B0604020202020204" pitchFamily="34" charset="0"/>
              <a:buChar char="•"/>
            </a:pPr>
            <a:r>
              <a:rPr lang="en-US" sz="1350" dirty="0"/>
              <a:t>Washed leaves: dry well, store with paper towels</a:t>
            </a:r>
          </a:p>
          <a:p>
            <a:pPr marL="285750" indent="-285750">
              <a:buFont typeface="Arial" panose="020B0604020202020204" pitchFamily="34" charset="0"/>
              <a:buChar char="•"/>
            </a:pPr>
            <a:r>
              <a:rPr lang="en-US" sz="1350" dirty="0"/>
              <a:t>Use within 2–3 days</a:t>
            </a:r>
          </a:p>
          <a:p>
            <a:pPr marL="285750" indent="-285750">
              <a:buFont typeface="Arial" panose="020B0604020202020204" pitchFamily="34" charset="0"/>
              <a:buChar char="•"/>
            </a:pPr>
            <a:endParaRPr lang="en-US" sz="1350" dirty="0"/>
          </a:p>
          <a:p>
            <a:r>
              <a:rPr lang="en-US" sz="1350" b="1" dirty="0"/>
              <a:t>Freezing (Limited Use):</a:t>
            </a:r>
          </a:p>
          <a:p>
            <a:pPr marL="285750" indent="-285750">
              <a:buFont typeface="Arial" panose="020B0604020202020204" pitchFamily="34" charset="0"/>
              <a:buChar char="•"/>
            </a:pPr>
            <a:r>
              <a:rPr lang="en-US" sz="1350" dirty="0"/>
              <a:t>Not ideal raw due to high water content</a:t>
            </a:r>
          </a:p>
          <a:p>
            <a:pPr marL="285750" indent="-285750">
              <a:buFont typeface="Arial" panose="020B0604020202020204" pitchFamily="34" charset="0"/>
              <a:buChar char="•"/>
            </a:pPr>
            <a:r>
              <a:rPr lang="en-US" sz="1350" dirty="0"/>
              <a:t>If needed: blanch 1–2 min → ice bath → drain → freeze</a:t>
            </a:r>
          </a:p>
          <a:p>
            <a:pPr marL="285750" indent="-285750">
              <a:buFont typeface="Arial" panose="020B0604020202020204" pitchFamily="34" charset="0"/>
              <a:buChar char="•"/>
            </a:pPr>
            <a:r>
              <a:rPr lang="en-US" sz="1350" dirty="0"/>
              <a:t>Best for soups, stews, braising (texture softens)</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arn(inVertical)">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barn(inVertical)">
                                      <p:cBhvr>
                                        <p:cTn id="47" dur="500"/>
                                        <p:tgtEl>
                                          <p:spTgt spid="6">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barn(inVertical)">
                                      <p:cBhvr>
                                        <p:cTn id="52" dur="500"/>
                                        <p:tgtEl>
                                          <p:spTgt spid="6">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animEffect transition="in" filter="barn(inVertical)">
                                      <p:cBhvr>
                                        <p:cTn id="57" dur="500"/>
                                        <p:tgtEl>
                                          <p:spTgt spid="6">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14" end="14"/>
                                            </p:txEl>
                                          </p:spTgt>
                                        </p:tgtEl>
                                        <p:attrNameLst>
                                          <p:attrName>style.visibility</p:attrName>
                                        </p:attrNameLst>
                                      </p:cBhvr>
                                      <p:to>
                                        <p:strVal val="visible"/>
                                      </p:to>
                                    </p:set>
                                    <p:animEffect transition="in" filter="barn(inVertical)">
                                      <p:cBhvr>
                                        <p:cTn id="62" dur="500"/>
                                        <p:tgtEl>
                                          <p:spTgt spid="6">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xEl>
                                              <p:pRg st="17" end="17"/>
                                            </p:txEl>
                                          </p:spTgt>
                                        </p:tgtEl>
                                        <p:attrNameLst>
                                          <p:attrName>style.visibility</p:attrName>
                                        </p:attrNameLst>
                                      </p:cBhvr>
                                      <p:to>
                                        <p:strVal val="visible"/>
                                      </p:to>
                                    </p:set>
                                    <p:animEffect transition="in" filter="barn(inVertical)">
                                      <p:cBhvr>
                                        <p:cTn id="67" dur="500"/>
                                        <p:tgtEl>
                                          <p:spTgt spid="6">
                                            <p:txEl>
                                              <p:pRg st="17" end="1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xEl>
                                              <p:pRg st="18" end="18"/>
                                            </p:txEl>
                                          </p:spTgt>
                                        </p:tgtEl>
                                        <p:attrNameLst>
                                          <p:attrName>style.visibility</p:attrName>
                                        </p:attrNameLst>
                                      </p:cBhvr>
                                      <p:to>
                                        <p:strVal val="visible"/>
                                      </p:to>
                                    </p:set>
                                    <p:animEffect transition="in" filter="barn(inVertical)">
                                      <p:cBhvr>
                                        <p:cTn id="72" dur="500"/>
                                        <p:tgtEl>
                                          <p:spTgt spid="6">
                                            <p:txEl>
                                              <p:pRg st="18" end="1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
                                            <p:txEl>
                                              <p:pRg st="19" end="19"/>
                                            </p:txEl>
                                          </p:spTgt>
                                        </p:tgtEl>
                                        <p:attrNameLst>
                                          <p:attrName>style.visibility</p:attrName>
                                        </p:attrNameLst>
                                      </p:cBhvr>
                                      <p:to>
                                        <p:strVal val="visible"/>
                                      </p:to>
                                    </p:set>
                                    <p:animEffect transition="in" filter="barn(inVertical)">
                                      <p:cBhvr>
                                        <p:cTn id="77" dur="500"/>
                                        <p:tgtEl>
                                          <p:spTgt spid="6">
                                            <p:txEl>
                                              <p:pRg st="19" end="1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
                                            <p:txEl>
                                              <p:pRg st="20" end="20"/>
                                            </p:txEl>
                                          </p:spTgt>
                                        </p:tgtEl>
                                        <p:attrNameLst>
                                          <p:attrName>style.visibility</p:attrName>
                                        </p:attrNameLst>
                                      </p:cBhvr>
                                      <p:to>
                                        <p:strVal val="visible"/>
                                      </p:to>
                                    </p:set>
                                    <p:animEffect transition="in" filter="barn(inVertical)">
                                      <p:cBhvr>
                                        <p:cTn id="82" dur="500"/>
                                        <p:tgtEl>
                                          <p:spTgt spid="6">
                                            <p:txEl>
                                              <p:pRg st="20" end="2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
                                            <p:txEl>
                                              <p:pRg st="21" end="21"/>
                                            </p:txEl>
                                          </p:spTgt>
                                        </p:tgtEl>
                                        <p:attrNameLst>
                                          <p:attrName>style.visibility</p:attrName>
                                        </p:attrNameLst>
                                      </p:cBhvr>
                                      <p:to>
                                        <p:strVal val="visible"/>
                                      </p:to>
                                    </p:set>
                                    <p:animEffect transition="in" filter="barn(inVertical)">
                                      <p:cBhvr>
                                        <p:cTn id="87" dur="500"/>
                                        <p:tgtEl>
                                          <p:spTgt spid="6">
                                            <p:txEl>
                                              <p:pRg st="21" end="2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3">
                                            <p:txEl>
                                              <p:pRg st="1" end="1"/>
                                            </p:txEl>
                                          </p:spTgt>
                                        </p:tgtEl>
                                        <p:attrNameLst>
                                          <p:attrName>style.visibility</p:attrName>
                                        </p:attrNameLst>
                                      </p:cBhvr>
                                      <p:to>
                                        <p:strVal val="visible"/>
                                      </p:to>
                                    </p:set>
                                    <p:animEffect transition="in" filter="barn(inVertical)">
                                      <p:cBhvr>
                                        <p:cTn id="92" dur="500"/>
                                        <p:tgtEl>
                                          <p:spTgt spid="13">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3">
                                            <p:txEl>
                                              <p:pRg st="2" end="2"/>
                                            </p:txEl>
                                          </p:spTgt>
                                        </p:tgtEl>
                                        <p:attrNameLst>
                                          <p:attrName>style.visibility</p:attrName>
                                        </p:attrNameLst>
                                      </p:cBhvr>
                                      <p:to>
                                        <p:strVal val="visible"/>
                                      </p:to>
                                    </p:set>
                                    <p:animEffect transition="in" filter="barn(inVertical)">
                                      <p:cBhvr>
                                        <p:cTn id="97" dur="500"/>
                                        <p:tgtEl>
                                          <p:spTgt spid="13">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3">
                                            <p:txEl>
                                              <p:pRg st="3" end="3"/>
                                            </p:txEl>
                                          </p:spTgt>
                                        </p:tgtEl>
                                        <p:attrNameLst>
                                          <p:attrName>style.visibility</p:attrName>
                                        </p:attrNameLst>
                                      </p:cBhvr>
                                      <p:to>
                                        <p:strVal val="visible"/>
                                      </p:to>
                                    </p:set>
                                    <p:animEffect transition="in" filter="barn(inVertical)">
                                      <p:cBhvr>
                                        <p:cTn id="102" dur="500"/>
                                        <p:tgtEl>
                                          <p:spTgt spid="13">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3">
                                            <p:txEl>
                                              <p:pRg st="4" end="4"/>
                                            </p:txEl>
                                          </p:spTgt>
                                        </p:tgtEl>
                                        <p:attrNameLst>
                                          <p:attrName>style.visibility</p:attrName>
                                        </p:attrNameLst>
                                      </p:cBhvr>
                                      <p:to>
                                        <p:strVal val="visible"/>
                                      </p:to>
                                    </p:set>
                                    <p:animEffect transition="in" filter="barn(inVertical)">
                                      <p:cBhvr>
                                        <p:cTn id="107" dur="500"/>
                                        <p:tgtEl>
                                          <p:spTgt spid="13">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3">
                                            <p:txEl>
                                              <p:pRg st="5" end="5"/>
                                            </p:txEl>
                                          </p:spTgt>
                                        </p:tgtEl>
                                        <p:attrNameLst>
                                          <p:attrName>style.visibility</p:attrName>
                                        </p:attrNameLst>
                                      </p:cBhvr>
                                      <p:to>
                                        <p:strVal val="visible"/>
                                      </p:to>
                                    </p:set>
                                    <p:animEffect transition="in" filter="barn(inVertical)">
                                      <p:cBhvr>
                                        <p:cTn id="112" dur="500"/>
                                        <p:tgtEl>
                                          <p:spTgt spid="13">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3">
                                            <p:txEl>
                                              <p:pRg st="8" end="8"/>
                                            </p:txEl>
                                          </p:spTgt>
                                        </p:tgtEl>
                                        <p:attrNameLst>
                                          <p:attrName>style.visibility</p:attrName>
                                        </p:attrNameLst>
                                      </p:cBhvr>
                                      <p:to>
                                        <p:strVal val="visible"/>
                                      </p:to>
                                    </p:set>
                                    <p:animEffect transition="in" filter="barn(inVertical)">
                                      <p:cBhvr>
                                        <p:cTn id="117" dur="500"/>
                                        <p:tgtEl>
                                          <p:spTgt spid="13">
                                            <p:txEl>
                                              <p:pRg st="8" end="8"/>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3">
                                            <p:txEl>
                                              <p:pRg st="9" end="9"/>
                                            </p:txEl>
                                          </p:spTgt>
                                        </p:tgtEl>
                                        <p:attrNameLst>
                                          <p:attrName>style.visibility</p:attrName>
                                        </p:attrNameLst>
                                      </p:cBhvr>
                                      <p:to>
                                        <p:strVal val="visible"/>
                                      </p:to>
                                    </p:set>
                                    <p:animEffect transition="in" filter="barn(inVertical)">
                                      <p:cBhvr>
                                        <p:cTn id="122" dur="500"/>
                                        <p:tgtEl>
                                          <p:spTgt spid="13">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3">
                                            <p:txEl>
                                              <p:pRg st="10" end="10"/>
                                            </p:txEl>
                                          </p:spTgt>
                                        </p:tgtEl>
                                        <p:attrNameLst>
                                          <p:attrName>style.visibility</p:attrName>
                                        </p:attrNameLst>
                                      </p:cBhvr>
                                      <p:to>
                                        <p:strVal val="visible"/>
                                      </p:to>
                                    </p:set>
                                    <p:animEffect transition="in" filter="barn(inVertical)">
                                      <p:cBhvr>
                                        <p:cTn id="127" dur="500"/>
                                        <p:tgtEl>
                                          <p:spTgt spid="13">
                                            <p:txEl>
                                              <p:pRg st="10" end="1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3">
                                            <p:txEl>
                                              <p:pRg st="11" end="11"/>
                                            </p:txEl>
                                          </p:spTgt>
                                        </p:tgtEl>
                                        <p:attrNameLst>
                                          <p:attrName>style.visibility</p:attrName>
                                        </p:attrNameLst>
                                      </p:cBhvr>
                                      <p:to>
                                        <p:strVal val="visible"/>
                                      </p:to>
                                    </p:set>
                                    <p:animEffect transition="in" filter="barn(inVertical)">
                                      <p:cBhvr>
                                        <p:cTn id="132" dur="500"/>
                                        <p:tgtEl>
                                          <p:spTgt spid="13">
                                            <p:txEl>
                                              <p:pRg st="11" end="11"/>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13">
                                            <p:txEl>
                                              <p:pRg st="14" end="14"/>
                                            </p:txEl>
                                          </p:spTgt>
                                        </p:tgtEl>
                                        <p:attrNameLst>
                                          <p:attrName>style.visibility</p:attrName>
                                        </p:attrNameLst>
                                      </p:cBhvr>
                                      <p:to>
                                        <p:strVal val="visible"/>
                                      </p:to>
                                    </p:set>
                                    <p:animEffect transition="in" filter="barn(inVertical)">
                                      <p:cBhvr>
                                        <p:cTn id="137" dur="500"/>
                                        <p:tgtEl>
                                          <p:spTgt spid="13">
                                            <p:txEl>
                                              <p:pRg st="14" end="14"/>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13">
                                            <p:txEl>
                                              <p:pRg st="15" end="15"/>
                                            </p:txEl>
                                          </p:spTgt>
                                        </p:tgtEl>
                                        <p:attrNameLst>
                                          <p:attrName>style.visibility</p:attrName>
                                        </p:attrNameLst>
                                      </p:cBhvr>
                                      <p:to>
                                        <p:strVal val="visible"/>
                                      </p:to>
                                    </p:set>
                                    <p:animEffect transition="in" filter="barn(inVertical)">
                                      <p:cBhvr>
                                        <p:cTn id="142" dur="500"/>
                                        <p:tgtEl>
                                          <p:spTgt spid="13">
                                            <p:txEl>
                                              <p:pRg st="15" end="15"/>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13">
                                            <p:txEl>
                                              <p:pRg st="16" end="16"/>
                                            </p:txEl>
                                          </p:spTgt>
                                        </p:tgtEl>
                                        <p:attrNameLst>
                                          <p:attrName>style.visibility</p:attrName>
                                        </p:attrNameLst>
                                      </p:cBhvr>
                                      <p:to>
                                        <p:strVal val="visible"/>
                                      </p:to>
                                    </p:set>
                                    <p:animEffect transition="in" filter="barn(inVertical)">
                                      <p:cBhvr>
                                        <p:cTn id="147" dur="500"/>
                                        <p:tgtEl>
                                          <p:spTgt spid="1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9" name="TextBox 8">
            <a:extLst>
              <a:ext uri="{FF2B5EF4-FFF2-40B4-BE49-F238E27FC236}">
                <a16:creationId xmlns:a16="http://schemas.microsoft.com/office/drawing/2014/main" id="{395C0633-D831-3175-0E8A-0698B7925D93}"/>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CULINARY USES</a:t>
            </a:r>
          </a:p>
        </p:txBody>
      </p:sp>
      <p:pic>
        <p:nvPicPr>
          <p:cNvPr id="2" name="Picture 1">
            <a:extLst>
              <a:ext uri="{FF2B5EF4-FFF2-40B4-BE49-F238E27FC236}">
                <a16:creationId xmlns:a16="http://schemas.microsoft.com/office/drawing/2014/main" id="{F0EEE5AB-32AD-A241-CF9E-1E6127E2CBFD}"/>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277BD1E7-4B5A-EA7E-E7AD-BF583AC42061}"/>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C374AF98-5E5D-9877-A853-15972322F99B}"/>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
        <p:nvSpPr>
          <p:cNvPr id="6" name="TextBox 5">
            <a:extLst>
              <a:ext uri="{FF2B5EF4-FFF2-40B4-BE49-F238E27FC236}">
                <a16:creationId xmlns:a16="http://schemas.microsoft.com/office/drawing/2014/main" id="{78DEB863-2A96-FD9C-C1B4-B1D5282F9D2B}"/>
              </a:ext>
            </a:extLst>
          </p:cNvPr>
          <p:cNvSpPr txBox="1"/>
          <p:nvPr/>
        </p:nvSpPr>
        <p:spPr>
          <a:xfrm>
            <a:off x="3176809" y="1776802"/>
            <a:ext cx="4500101" cy="4039567"/>
          </a:xfrm>
          <a:prstGeom prst="rect">
            <a:avLst/>
          </a:prstGeom>
          <a:noFill/>
        </p:spPr>
        <p:txBody>
          <a:bodyPr wrap="square" rtlCol="0">
            <a:spAutoFit/>
          </a:bodyPr>
          <a:lstStyle/>
          <a:p>
            <a:r>
              <a:rPr lang="en-US" sz="1350" b="1" dirty="0"/>
              <a:t>Raw &amp; Fresh</a:t>
            </a:r>
          </a:p>
          <a:p>
            <a:pPr marL="285750" indent="-285750">
              <a:buFont typeface="Arial" panose="020B0604020202020204" pitchFamily="34" charset="0"/>
              <a:buChar char="•"/>
            </a:pPr>
            <a:r>
              <a:rPr lang="en-US" sz="1350" dirty="0"/>
              <a:t>Shaved for salads, slaws, and composed cold plates</a:t>
            </a:r>
          </a:p>
          <a:p>
            <a:pPr marL="285750" indent="-285750">
              <a:buFont typeface="Arial" panose="020B0604020202020204" pitchFamily="34" charset="0"/>
              <a:buChar char="•"/>
            </a:pPr>
            <a:r>
              <a:rPr lang="en-US" sz="1350" dirty="0"/>
              <a:t>Used as a crisp wrap for various fillings </a:t>
            </a:r>
          </a:p>
          <a:p>
            <a:pPr marL="285750" indent="-285750">
              <a:buFont typeface="Arial" panose="020B0604020202020204" pitchFamily="34" charset="0"/>
              <a:buChar char="•"/>
            </a:pPr>
            <a:r>
              <a:rPr lang="en-US" sz="1350" dirty="0"/>
              <a:t>Ideal for texture due to tender leaves and crunchy ribs</a:t>
            </a:r>
          </a:p>
          <a:p>
            <a:endParaRPr lang="en-US" sz="1350" dirty="0"/>
          </a:p>
          <a:p>
            <a:r>
              <a:rPr lang="en-US" sz="1350" b="1" dirty="0"/>
              <a:t>Fermented &amp; Pickled</a:t>
            </a:r>
          </a:p>
          <a:p>
            <a:pPr marL="285750" indent="-285750">
              <a:buFont typeface="Arial" panose="020B0604020202020204" pitchFamily="34" charset="0"/>
              <a:buChar char="•"/>
            </a:pPr>
            <a:r>
              <a:rPr lang="en-US" sz="1350" dirty="0"/>
              <a:t>Primary cabbage for Asian-style </a:t>
            </a:r>
            <a:r>
              <a:rPr lang="en-US" sz="1350" dirty="0" err="1"/>
              <a:t>lacto</a:t>
            </a:r>
            <a:r>
              <a:rPr lang="en-US" sz="1350" dirty="0"/>
              <a:t>-ferments</a:t>
            </a:r>
          </a:p>
          <a:p>
            <a:pPr marL="285750" indent="-285750">
              <a:buFont typeface="Arial" panose="020B0604020202020204" pitchFamily="34" charset="0"/>
              <a:buChar char="•"/>
            </a:pPr>
            <a:r>
              <a:rPr lang="en-US" sz="1350" dirty="0"/>
              <a:t>Quick pickles for brightness, acidity, and crunch</a:t>
            </a:r>
          </a:p>
          <a:p>
            <a:pPr marL="285750" indent="-285750">
              <a:buFont typeface="Arial" panose="020B0604020202020204" pitchFamily="34" charset="0"/>
              <a:buChar char="•"/>
            </a:pPr>
            <a:r>
              <a:rPr lang="en-US" sz="1350" dirty="0"/>
              <a:t>Performs well in long ferments without turning mushy</a:t>
            </a:r>
          </a:p>
          <a:p>
            <a:endParaRPr lang="en-US" sz="1350" dirty="0"/>
          </a:p>
          <a:p>
            <a:r>
              <a:rPr lang="en-US" sz="1350" b="1" dirty="0"/>
              <a:t>Quick Cooking</a:t>
            </a:r>
          </a:p>
          <a:p>
            <a:pPr marL="285750" indent="-285750">
              <a:buFont typeface="Arial" panose="020B0604020202020204" pitchFamily="34" charset="0"/>
              <a:buChar char="•"/>
            </a:pPr>
            <a:r>
              <a:rPr lang="en-US" sz="1350" dirty="0"/>
              <a:t>Stir-fried, sautéed, or flash-wilted for texture contrast</a:t>
            </a:r>
          </a:p>
          <a:p>
            <a:pPr marL="285750" indent="-285750">
              <a:buFont typeface="Arial" panose="020B0604020202020204" pitchFamily="34" charset="0"/>
              <a:buChar char="•"/>
            </a:pPr>
            <a:r>
              <a:rPr lang="en-US" sz="1350" dirty="0"/>
              <a:t>Excellent in woks, </a:t>
            </a:r>
            <a:r>
              <a:rPr lang="en-US" sz="1350" dirty="0" err="1"/>
              <a:t>planchas</a:t>
            </a:r>
            <a:r>
              <a:rPr lang="en-US" sz="1350" dirty="0"/>
              <a:t>, and high-heat applications</a:t>
            </a:r>
          </a:p>
          <a:p>
            <a:pPr marL="285750" indent="-285750">
              <a:buFont typeface="Arial" panose="020B0604020202020204" pitchFamily="34" charset="0"/>
              <a:buChar char="•"/>
            </a:pPr>
            <a:r>
              <a:rPr lang="en-US" sz="1350" dirty="0"/>
              <a:t>Holds structure better than leafy greens</a:t>
            </a:r>
          </a:p>
          <a:p>
            <a:endParaRPr lang="en-US" sz="1350" dirty="0"/>
          </a:p>
          <a:p>
            <a:r>
              <a:rPr lang="en-US" sz="1350" b="1" dirty="0"/>
              <a:t>Soups &amp; Braising</a:t>
            </a:r>
          </a:p>
          <a:p>
            <a:pPr marL="285750" indent="-285750">
              <a:buFont typeface="Arial" panose="020B0604020202020204" pitchFamily="34" charset="0"/>
              <a:buChar char="•"/>
            </a:pPr>
            <a:r>
              <a:rPr lang="en-US" sz="1350" dirty="0"/>
              <a:t>Used in broths, hot pots, ramen, and dumpling soups</a:t>
            </a:r>
          </a:p>
          <a:p>
            <a:pPr marL="285750" indent="-285750">
              <a:buFont typeface="Arial" panose="020B0604020202020204" pitchFamily="34" charset="0"/>
              <a:buChar char="•"/>
            </a:pPr>
            <a:r>
              <a:rPr lang="en-US" sz="1350" dirty="0"/>
              <a:t>Braises evenly; ribs soften while leaves retain body</a:t>
            </a:r>
          </a:p>
          <a:p>
            <a:pPr marL="285750" indent="-285750">
              <a:buFont typeface="Arial" panose="020B0604020202020204" pitchFamily="34" charset="0"/>
              <a:buChar char="•"/>
            </a:pPr>
            <a:r>
              <a:rPr lang="en-US" sz="1350" dirty="0"/>
              <a:t>Absorbs aromatics without overpowering the dish</a:t>
            </a:r>
          </a:p>
        </p:txBody>
      </p:sp>
      <p:sp>
        <p:nvSpPr>
          <p:cNvPr id="11" name="TextBox 10">
            <a:extLst>
              <a:ext uri="{FF2B5EF4-FFF2-40B4-BE49-F238E27FC236}">
                <a16:creationId xmlns:a16="http://schemas.microsoft.com/office/drawing/2014/main" id="{910D7299-015A-5842-D103-DC485CD33879}"/>
              </a:ext>
            </a:extLst>
          </p:cNvPr>
          <p:cNvSpPr txBox="1"/>
          <p:nvPr/>
        </p:nvSpPr>
        <p:spPr>
          <a:xfrm>
            <a:off x="7587917" y="1776802"/>
            <a:ext cx="4500102" cy="3000821"/>
          </a:xfrm>
          <a:prstGeom prst="rect">
            <a:avLst/>
          </a:prstGeom>
          <a:noFill/>
        </p:spPr>
        <p:txBody>
          <a:bodyPr wrap="square" rtlCol="0">
            <a:spAutoFit/>
          </a:bodyPr>
          <a:lstStyle/>
          <a:p>
            <a:r>
              <a:rPr lang="en-US" sz="1350" b="1" dirty="0"/>
              <a:t>Wraps, Stuffed &amp; Layered</a:t>
            </a:r>
          </a:p>
          <a:p>
            <a:pPr marL="285750" indent="-285750">
              <a:buFont typeface="Arial" panose="020B0604020202020204" pitchFamily="34" charset="0"/>
              <a:buChar char="•"/>
            </a:pPr>
            <a:r>
              <a:rPr lang="en-US" sz="1350" dirty="0"/>
              <a:t>Leaves for stuffed cabbage, roulades, or layered bakes</a:t>
            </a:r>
          </a:p>
          <a:p>
            <a:pPr marL="285750" indent="-285750">
              <a:buFont typeface="Arial" panose="020B0604020202020204" pitchFamily="34" charset="0"/>
              <a:buChar char="•"/>
            </a:pPr>
            <a:r>
              <a:rPr lang="en-US" sz="1350" dirty="0"/>
              <a:t>Natural shape supports clean portioning</a:t>
            </a:r>
          </a:p>
          <a:p>
            <a:pPr marL="285750" indent="-285750">
              <a:buFont typeface="Arial" panose="020B0604020202020204" pitchFamily="34" charset="0"/>
              <a:buChar char="•"/>
            </a:pPr>
            <a:r>
              <a:rPr lang="en-US" sz="1350" dirty="0"/>
              <a:t>Cooks faster than green cabbage</a:t>
            </a:r>
          </a:p>
          <a:p>
            <a:endParaRPr lang="en-US" sz="1350" dirty="0"/>
          </a:p>
          <a:p>
            <a:r>
              <a:rPr lang="en-US" sz="1350" b="1" dirty="0"/>
              <a:t>Grilled &amp; Roasted</a:t>
            </a:r>
          </a:p>
          <a:p>
            <a:pPr marL="285750" indent="-285750">
              <a:buFont typeface="Arial" panose="020B0604020202020204" pitchFamily="34" charset="0"/>
              <a:buChar char="•"/>
            </a:pPr>
            <a:r>
              <a:rPr lang="en-US" sz="1350" dirty="0"/>
              <a:t>Halved or quartered for char-driven applications</a:t>
            </a:r>
          </a:p>
          <a:p>
            <a:pPr marL="285750" indent="-285750">
              <a:buFont typeface="Arial" panose="020B0604020202020204" pitchFamily="34" charset="0"/>
              <a:buChar char="•"/>
            </a:pPr>
            <a:r>
              <a:rPr lang="en-US" sz="1350" dirty="0"/>
              <a:t>Caramelizes well with oil, salt, and acid</a:t>
            </a:r>
          </a:p>
          <a:p>
            <a:pPr marL="285750" indent="-285750">
              <a:buFont typeface="Arial" panose="020B0604020202020204" pitchFamily="34" charset="0"/>
              <a:buChar char="•"/>
            </a:pPr>
            <a:r>
              <a:rPr lang="en-US" sz="1350" dirty="0"/>
              <a:t>Adds depth to vegetable-focused entrées</a:t>
            </a:r>
          </a:p>
          <a:p>
            <a:endParaRPr lang="en-US" sz="1350" dirty="0"/>
          </a:p>
          <a:p>
            <a:r>
              <a:rPr lang="en-US" sz="1350" b="1" dirty="0"/>
              <a:t>Texture &amp; Balance</a:t>
            </a:r>
          </a:p>
          <a:p>
            <a:pPr marL="285750" indent="-285750">
              <a:buFont typeface="Arial" panose="020B0604020202020204" pitchFamily="34" charset="0"/>
              <a:buChar char="•"/>
            </a:pPr>
            <a:r>
              <a:rPr lang="en-US" sz="1350" dirty="0"/>
              <a:t>Provides crunch without bitterness</a:t>
            </a:r>
          </a:p>
          <a:p>
            <a:pPr marL="285750" indent="-285750">
              <a:buFont typeface="Arial" panose="020B0604020202020204" pitchFamily="34" charset="0"/>
              <a:buChar char="•"/>
            </a:pPr>
            <a:r>
              <a:rPr lang="en-US" sz="1350" dirty="0"/>
              <a:t>Bridges raw and cooked elements on the plate</a:t>
            </a:r>
          </a:p>
          <a:p>
            <a:pPr marL="285750" indent="-285750">
              <a:buFont typeface="Arial" panose="020B0604020202020204" pitchFamily="34" charset="0"/>
              <a:buChar char="•"/>
            </a:pPr>
            <a:r>
              <a:rPr lang="en-US" sz="1350" dirty="0"/>
              <a:t>Neutral base that carries spice, umami, and fat effectively</a:t>
            </a:r>
          </a:p>
        </p:txBody>
      </p:sp>
      <p:sp>
        <p:nvSpPr>
          <p:cNvPr id="13" name="TextBox 12">
            <a:extLst>
              <a:ext uri="{FF2B5EF4-FFF2-40B4-BE49-F238E27FC236}">
                <a16:creationId xmlns:a16="http://schemas.microsoft.com/office/drawing/2014/main" id="{E29CCC13-0D7B-49CD-7BB5-DAE577382083}"/>
              </a:ext>
            </a:extLst>
          </p:cNvPr>
          <p:cNvSpPr txBox="1"/>
          <p:nvPr/>
        </p:nvSpPr>
        <p:spPr>
          <a:xfrm>
            <a:off x="3176809" y="819772"/>
            <a:ext cx="8760627" cy="923330"/>
          </a:xfrm>
          <a:prstGeom prst="rect">
            <a:avLst/>
          </a:prstGeom>
          <a:noFill/>
        </p:spPr>
        <p:txBody>
          <a:bodyPr wrap="square" rtlCol="0">
            <a:spAutoFit/>
          </a:bodyPr>
          <a:lstStyle/>
          <a:p>
            <a:r>
              <a:rPr lang="en-US" sz="1350" dirty="0"/>
              <a:t>Napa cabbage is a chef’s workhorse ingredient, valued for its high yield and minimal waste from leaf to core. Its delicate yet resilient structure allows it to perform across a wide range of temperatures, techniques, and global cuisines. Equally at home in plant-forward preparations and protein-driven dishes, Napa cabbage delivers consistency, versatility, and efficiency in professional kitchens.</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arn(inVertical)">
                                      <p:cBhvr>
                                        <p:cTn id="26" dur="500"/>
                                        <p:tgtEl>
                                          <p:spTgt spid="6">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barn(inVertical)">
                                      <p:cBhvr>
                                        <p:cTn id="29" dur="500"/>
                                        <p:tgtEl>
                                          <p:spTgt spid="6">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barn(inVertical)">
                                      <p:cBhvr>
                                        <p:cTn id="32" dur="500"/>
                                        <p:tgtEl>
                                          <p:spTgt spid="6">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barn(inVertical)">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barn(inVertical)">
                                      <p:cBhvr>
                                        <p:cTn id="40" dur="500"/>
                                        <p:tgtEl>
                                          <p:spTgt spid="6">
                                            <p:txEl>
                                              <p:pRg st="10" end="1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barn(inVertical)">
                                      <p:cBhvr>
                                        <p:cTn id="43" dur="500"/>
                                        <p:tgtEl>
                                          <p:spTgt spid="6">
                                            <p:txEl>
                                              <p:pRg st="11" end="11"/>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6">
                                            <p:txEl>
                                              <p:pRg st="12" end="12"/>
                                            </p:txEl>
                                          </p:spTgt>
                                        </p:tgtEl>
                                        <p:attrNameLst>
                                          <p:attrName>style.visibility</p:attrName>
                                        </p:attrNameLst>
                                      </p:cBhvr>
                                      <p:to>
                                        <p:strVal val="visible"/>
                                      </p:to>
                                    </p:set>
                                    <p:animEffect transition="in" filter="barn(inVertical)">
                                      <p:cBhvr>
                                        <p:cTn id="46" dur="500"/>
                                        <p:tgtEl>
                                          <p:spTgt spid="6">
                                            <p:txEl>
                                              <p:pRg st="12" end="12"/>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animEffect transition="in" filter="barn(inVertical)">
                                      <p:cBhvr>
                                        <p:cTn id="49" dur="500"/>
                                        <p:tgtEl>
                                          <p:spTgt spid="6">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6">
                                            <p:txEl>
                                              <p:pRg st="15" end="15"/>
                                            </p:txEl>
                                          </p:spTgt>
                                        </p:tgtEl>
                                        <p:attrNameLst>
                                          <p:attrName>style.visibility</p:attrName>
                                        </p:attrNameLst>
                                      </p:cBhvr>
                                      <p:to>
                                        <p:strVal val="visible"/>
                                      </p:to>
                                    </p:set>
                                    <p:animEffect transition="in" filter="barn(inVertical)">
                                      <p:cBhvr>
                                        <p:cTn id="54" dur="500"/>
                                        <p:tgtEl>
                                          <p:spTgt spid="6">
                                            <p:txEl>
                                              <p:pRg st="15" end="15"/>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6">
                                            <p:txEl>
                                              <p:pRg st="16" end="16"/>
                                            </p:txEl>
                                          </p:spTgt>
                                        </p:tgtEl>
                                        <p:attrNameLst>
                                          <p:attrName>style.visibility</p:attrName>
                                        </p:attrNameLst>
                                      </p:cBhvr>
                                      <p:to>
                                        <p:strVal val="visible"/>
                                      </p:to>
                                    </p:set>
                                    <p:animEffect transition="in" filter="barn(inVertical)">
                                      <p:cBhvr>
                                        <p:cTn id="57" dur="500"/>
                                        <p:tgtEl>
                                          <p:spTgt spid="6">
                                            <p:txEl>
                                              <p:pRg st="16" end="16"/>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6">
                                            <p:txEl>
                                              <p:pRg st="17" end="17"/>
                                            </p:txEl>
                                          </p:spTgt>
                                        </p:tgtEl>
                                        <p:attrNameLst>
                                          <p:attrName>style.visibility</p:attrName>
                                        </p:attrNameLst>
                                      </p:cBhvr>
                                      <p:to>
                                        <p:strVal val="visible"/>
                                      </p:to>
                                    </p:set>
                                    <p:animEffect transition="in" filter="barn(inVertical)">
                                      <p:cBhvr>
                                        <p:cTn id="60" dur="500"/>
                                        <p:tgtEl>
                                          <p:spTgt spid="6">
                                            <p:txEl>
                                              <p:pRg st="17" end="17"/>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6">
                                            <p:txEl>
                                              <p:pRg st="18" end="18"/>
                                            </p:txEl>
                                          </p:spTgt>
                                        </p:tgtEl>
                                        <p:attrNameLst>
                                          <p:attrName>style.visibility</p:attrName>
                                        </p:attrNameLst>
                                      </p:cBhvr>
                                      <p:to>
                                        <p:strVal val="visible"/>
                                      </p:to>
                                    </p:set>
                                    <p:animEffect transition="in" filter="barn(inVertical)">
                                      <p:cBhvr>
                                        <p:cTn id="63" dur="500"/>
                                        <p:tgtEl>
                                          <p:spTgt spid="6">
                                            <p:txEl>
                                              <p:pRg st="18" end="1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1">
                                            <p:txEl>
                                              <p:pRg st="0" end="0"/>
                                            </p:txEl>
                                          </p:spTgt>
                                        </p:tgtEl>
                                        <p:attrNameLst>
                                          <p:attrName>style.visibility</p:attrName>
                                        </p:attrNameLst>
                                      </p:cBhvr>
                                      <p:to>
                                        <p:strVal val="visible"/>
                                      </p:to>
                                    </p:set>
                                    <p:animEffect transition="in" filter="barn(inVertical)">
                                      <p:cBhvr>
                                        <p:cTn id="68" dur="500"/>
                                        <p:tgtEl>
                                          <p:spTgt spid="11">
                                            <p:txEl>
                                              <p:pRg st="0" end="0"/>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11">
                                            <p:txEl>
                                              <p:pRg st="1" end="1"/>
                                            </p:txEl>
                                          </p:spTgt>
                                        </p:tgtEl>
                                        <p:attrNameLst>
                                          <p:attrName>style.visibility</p:attrName>
                                        </p:attrNameLst>
                                      </p:cBhvr>
                                      <p:to>
                                        <p:strVal val="visible"/>
                                      </p:to>
                                    </p:set>
                                    <p:animEffect transition="in" filter="barn(inVertical)">
                                      <p:cBhvr>
                                        <p:cTn id="71" dur="500"/>
                                        <p:tgtEl>
                                          <p:spTgt spid="11">
                                            <p:txEl>
                                              <p:pRg st="1" end="1"/>
                                            </p:txEl>
                                          </p:spTgt>
                                        </p:tgtEl>
                                      </p:cBhvr>
                                    </p:animEffect>
                                  </p:childTnLst>
                                </p:cTn>
                              </p:par>
                              <p:par>
                                <p:cTn id="72" presetID="16" presetClass="entr" presetSubtype="21" fill="hold" nodeType="withEffect">
                                  <p:stCondLst>
                                    <p:cond delay="0"/>
                                  </p:stCondLst>
                                  <p:childTnLst>
                                    <p:set>
                                      <p:cBhvr>
                                        <p:cTn id="73" dur="1" fill="hold">
                                          <p:stCondLst>
                                            <p:cond delay="0"/>
                                          </p:stCondLst>
                                        </p:cTn>
                                        <p:tgtEl>
                                          <p:spTgt spid="11">
                                            <p:txEl>
                                              <p:pRg st="2" end="2"/>
                                            </p:txEl>
                                          </p:spTgt>
                                        </p:tgtEl>
                                        <p:attrNameLst>
                                          <p:attrName>style.visibility</p:attrName>
                                        </p:attrNameLst>
                                      </p:cBhvr>
                                      <p:to>
                                        <p:strVal val="visible"/>
                                      </p:to>
                                    </p:set>
                                    <p:animEffect transition="in" filter="barn(inVertical)">
                                      <p:cBhvr>
                                        <p:cTn id="74" dur="500"/>
                                        <p:tgtEl>
                                          <p:spTgt spid="11">
                                            <p:txEl>
                                              <p:pRg st="2" end="2"/>
                                            </p:txEl>
                                          </p:spTgt>
                                        </p:tgtEl>
                                      </p:cBhvr>
                                    </p:animEffect>
                                  </p:childTnLst>
                                </p:cTn>
                              </p:par>
                              <p:par>
                                <p:cTn id="75" presetID="16" presetClass="entr" presetSubtype="21" fill="hold" nodeType="withEffect">
                                  <p:stCondLst>
                                    <p:cond delay="0"/>
                                  </p:stCondLst>
                                  <p:childTnLst>
                                    <p:set>
                                      <p:cBhvr>
                                        <p:cTn id="76" dur="1" fill="hold">
                                          <p:stCondLst>
                                            <p:cond delay="0"/>
                                          </p:stCondLst>
                                        </p:cTn>
                                        <p:tgtEl>
                                          <p:spTgt spid="11">
                                            <p:txEl>
                                              <p:pRg st="3" end="3"/>
                                            </p:txEl>
                                          </p:spTgt>
                                        </p:tgtEl>
                                        <p:attrNameLst>
                                          <p:attrName>style.visibility</p:attrName>
                                        </p:attrNameLst>
                                      </p:cBhvr>
                                      <p:to>
                                        <p:strVal val="visible"/>
                                      </p:to>
                                    </p:set>
                                    <p:animEffect transition="in" filter="barn(inVertical)">
                                      <p:cBhvr>
                                        <p:cTn id="77" dur="500"/>
                                        <p:tgtEl>
                                          <p:spTgt spid="1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1">
                                            <p:txEl>
                                              <p:pRg st="5" end="5"/>
                                            </p:txEl>
                                          </p:spTgt>
                                        </p:tgtEl>
                                        <p:attrNameLst>
                                          <p:attrName>style.visibility</p:attrName>
                                        </p:attrNameLst>
                                      </p:cBhvr>
                                      <p:to>
                                        <p:strVal val="visible"/>
                                      </p:to>
                                    </p:set>
                                    <p:animEffect transition="in" filter="barn(inVertical)">
                                      <p:cBhvr>
                                        <p:cTn id="82" dur="500"/>
                                        <p:tgtEl>
                                          <p:spTgt spid="11">
                                            <p:txEl>
                                              <p:pRg st="5" end="5"/>
                                            </p:txEl>
                                          </p:spTgt>
                                        </p:tgtEl>
                                      </p:cBhvr>
                                    </p:animEffect>
                                  </p:childTnLst>
                                </p:cTn>
                              </p:par>
                              <p:par>
                                <p:cTn id="83" presetID="16" presetClass="entr" presetSubtype="21" fill="hold" nodeType="withEffect">
                                  <p:stCondLst>
                                    <p:cond delay="0"/>
                                  </p:stCondLst>
                                  <p:childTnLst>
                                    <p:set>
                                      <p:cBhvr>
                                        <p:cTn id="84" dur="1" fill="hold">
                                          <p:stCondLst>
                                            <p:cond delay="0"/>
                                          </p:stCondLst>
                                        </p:cTn>
                                        <p:tgtEl>
                                          <p:spTgt spid="11">
                                            <p:txEl>
                                              <p:pRg st="6" end="6"/>
                                            </p:txEl>
                                          </p:spTgt>
                                        </p:tgtEl>
                                        <p:attrNameLst>
                                          <p:attrName>style.visibility</p:attrName>
                                        </p:attrNameLst>
                                      </p:cBhvr>
                                      <p:to>
                                        <p:strVal val="visible"/>
                                      </p:to>
                                    </p:set>
                                    <p:animEffect transition="in" filter="barn(inVertical)">
                                      <p:cBhvr>
                                        <p:cTn id="85" dur="500"/>
                                        <p:tgtEl>
                                          <p:spTgt spid="11">
                                            <p:txEl>
                                              <p:pRg st="6" end="6"/>
                                            </p:txEl>
                                          </p:spTgt>
                                        </p:tgtEl>
                                      </p:cBhvr>
                                    </p:animEffect>
                                  </p:childTnLst>
                                </p:cTn>
                              </p:par>
                              <p:par>
                                <p:cTn id="86" presetID="16" presetClass="entr" presetSubtype="21" fill="hold" nodeType="withEffect">
                                  <p:stCondLst>
                                    <p:cond delay="0"/>
                                  </p:stCondLst>
                                  <p:childTnLst>
                                    <p:set>
                                      <p:cBhvr>
                                        <p:cTn id="87" dur="1" fill="hold">
                                          <p:stCondLst>
                                            <p:cond delay="0"/>
                                          </p:stCondLst>
                                        </p:cTn>
                                        <p:tgtEl>
                                          <p:spTgt spid="11">
                                            <p:txEl>
                                              <p:pRg st="7" end="7"/>
                                            </p:txEl>
                                          </p:spTgt>
                                        </p:tgtEl>
                                        <p:attrNameLst>
                                          <p:attrName>style.visibility</p:attrName>
                                        </p:attrNameLst>
                                      </p:cBhvr>
                                      <p:to>
                                        <p:strVal val="visible"/>
                                      </p:to>
                                    </p:set>
                                    <p:animEffect transition="in" filter="barn(inVertical)">
                                      <p:cBhvr>
                                        <p:cTn id="88" dur="500"/>
                                        <p:tgtEl>
                                          <p:spTgt spid="11">
                                            <p:txEl>
                                              <p:pRg st="7" end="7"/>
                                            </p:txEl>
                                          </p:spTgt>
                                        </p:tgtEl>
                                      </p:cBhvr>
                                    </p:animEffect>
                                  </p:childTnLst>
                                </p:cTn>
                              </p:par>
                              <p:par>
                                <p:cTn id="89" presetID="16" presetClass="entr" presetSubtype="21" fill="hold" nodeType="withEffect">
                                  <p:stCondLst>
                                    <p:cond delay="0"/>
                                  </p:stCondLst>
                                  <p:childTnLst>
                                    <p:set>
                                      <p:cBhvr>
                                        <p:cTn id="90" dur="1" fill="hold">
                                          <p:stCondLst>
                                            <p:cond delay="0"/>
                                          </p:stCondLst>
                                        </p:cTn>
                                        <p:tgtEl>
                                          <p:spTgt spid="11">
                                            <p:txEl>
                                              <p:pRg st="8" end="8"/>
                                            </p:txEl>
                                          </p:spTgt>
                                        </p:tgtEl>
                                        <p:attrNameLst>
                                          <p:attrName>style.visibility</p:attrName>
                                        </p:attrNameLst>
                                      </p:cBhvr>
                                      <p:to>
                                        <p:strVal val="visible"/>
                                      </p:to>
                                    </p:set>
                                    <p:animEffect transition="in" filter="barn(inVertical)">
                                      <p:cBhvr>
                                        <p:cTn id="91" dur="500"/>
                                        <p:tgtEl>
                                          <p:spTgt spid="11">
                                            <p:txEl>
                                              <p:pRg st="8" end="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11">
                                            <p:txEl>
                                              <p:pRg st="10" end="10"/>
                                            </p:txEl>
                                          </p:spTgt>
                                        </p:tgtEl>
                                        <p:attrNameLst>
                                          <p:attrName>style.visibility</p:attrName>
                                        </p:attrNameLst>
                                      </p:cBhvr>
                                      <p:to>
                                        <p:strVal val="visible"/>
                                      </p:to>
                                    </p:set>
                                    <p:animEffect transition="in" filter="barn(inVertical)">
                                      <p:cBhvr>
                                        <p:cTn id="96" dur="500"/>
                                        <p:tgtEl>
                                          <p:spTgt spid="11">
                                            <p:txEl>
                                              <p:pRg st="10" end="10"/>
                                            </p:txEl>
                                          </p:spTgt>
                                        </p:tgtEl>
                                      </p:cBhvr>
                                    </p:animEffect>
                                  </p:childTnLst>
                                </p:cTn>
                              </p:par>
                              <p:par>
                                <p:cTn id="97" presetID="16" presetClass="entr" presetSubtype="21" fill="hold" nodeType="withEffect">
                                  <p:stCondLst>
                                    <p:cond delay="0"/>
                                  </p:stCondLst>
                                  <p:childTnLst>
                                    <p:set>
                                      <p:cBhvr>
                                        <p:cTn id="98" dur="1" fill="hold">
                                          <p:stCondLst>
                                            <p:cond delay="0"/>
                                          </p:stCondLst>
                                        </p:cTn>
                                        <p:tgtEl>
                                          <p:spTgt spid="11">
                                            <p:txEl>
                                              <p:pRg st="11" end="11"/>
                                            </p:txEl>
                                          </p:spTgt>
                                        </p:tgtEl>
                                        <p:attrNameLst>
                                          <p:attrName>style.visibility</p:attrName>
                                        </p:attrNameLst>
                                      </p:cBhvr>
                                      <p:to>
                                        <p:strVal val="visible"/>
                                      </p:to>
                                    </p:set>
                                    <p:animEffect transition="in" filter="barn(inVertical)">
                                      <p:cBhvr>
                                        <p:cTn id="99" dur="500"/>
                                        <p:tgtEl>
                                          <p:spTgt spid="11">
                                            <p:txEl>
                                              <p:pRg st="11" end="11"/>
                                            </p:txEl>
                                          </p:spTgt>
                                        </p:tgtEl>
                                      </p:cBhvr>
                                    </p:animEffect>
                                  </p:childTnLst>
                                </p:cTn>
                              </p:par>
                              <p:par>
                                <p:cTn id="100" presetID="16" presetClass="entr" presetSubtype="21" fill="hold" nodeType="withEffect">
                                  <p:stCondLst>
                                    <p:cond delay="0"/>
                                  </p:stCondLst>
                                  <p:childTnLst>
                                    <p:set>
                                      <p:cBhvr>
                                        <p:cTn id="101" dur="1" fill="hold">
                                          <p:stCondLst>
                                            <p:cond delay="0"/>
                                          </p:stCondLst>
                                        </p:cTn>
                                        <p:tgtEl>
                                          <p:spTgt spid="11">
                                            <p:txEl>
                                              <p:pRg st="12" end="12"/>
                                            </p:txEl>
                                          </p:spTgt>
                                        </p:tgtEl>
                                        <p:attrNameLst>
                                          <p:attrName>style.visibility</p:attrName>
                                        </p:attrNameLst>
                                      </p:cBhvr>
                                      <p:to>
                                        <p:strVal val="visible"/>
                                      </p:to>
                                    </p:set>
                                    <p:animEffect transition="in" filter="barn(inVertical)">
                                      <p:cBhvr>
                                        <p:cTn id="102" dur="500"/>
                                        <p:tgtEl>
                                          <p:spTgt spid="11">
                                            <p:txEl>
                                              <p:pRg st="12" end="12"/>
                                            </p:txEl>
                                          </p:spTgt>
                                        </p:tgtEl>
                                      </p:cBhvr>
                                    </p:animEffect>
                                  </p:childTnLst>
                                </p:cTn>
                              </p:par>
                              <p:par>
                                <p:cTn id="103" presetID="16" presetClass="entr" presetSubtype="21" fill="hold" nodeType="withEffect">
                                  <p:stCondLst>
                                    <p:cond delay="0"/>
                                  </p:stCondLst>
                                  <p:childTnLst>
                                    <p:set>
                                      <p:cBhvr>
                                        <p:cTn id="104" dur="1" fill="hold">
                                          <p:stCondLst>
                                            <p:cond delay="0"/>
                                          </p:stCondLst>
                                        </p:cTn>
                                        <p:tgtEl>
                                          <p:spTgt spid="11">
                                            <p:txEl>
                                              <p:pRg st="13" end="13"/>
                                            </p:txEl>
                                          </p:spTgt>
                                        </p:tgtEl>
                                        <p:attrNameLst>
                                          <p:attrName>style.visibility</p:attrName>
                                        </p:attrNameLst>
                                      </p:cBhvr>
                                      <p:to>
                                        <p:strVal val="visible"/>
                                      </p:to>
                                    </p:set>
                                    <p:animEffect transition="in" filter="barn(inVertical)">
                                      <p:cBhvr>
                                        <p:cTn id="105"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7" name="TextBox 6">
            <a:extLst>
              <a:ext uri="{FF2B5EF4-FFF2-40B4-BE49-F238E27FC236}">
                <a16:creationId xmlns:a16="http://schemas.microsoft.com/office/drawing/2014/main" id="{8B10F41D-F246-3DE3-7D70-89D8701F78AB}"/>
              </a:ext>
            </a:extLst>
          </p:cNvPr>
          <p:cNvSpPr txBox="1"/>
          <p:nvPr/>
        </p:nvSpPr>
        <p:spPr>
          <a:xfrm>
            <a:off x="3353273" y="1116549"/>
            <a:ext cx="8584163" cy="3624069"/>
          </a:xfrm>
          <a:prstGeom prst="rect">
            <a:avLst/>
          </a:prstGeom>
          <a:noFill/>
        </p:spPr>
        <p:txBody>
          <a:bodyPr wrap="square" rtlCol="0">
            <a:spAutoFit/>
          </a:bodyPr>
          <a:lstStyle/>
          <a:p>
            <a:pPr marL="285750" indent="-285750">
              <a:buFont typeface="Arial" panose="020B0604020202020204" pitchFamily="34" charset="0"/>
              <a:buChar char="•"/>
            </a:pPr>
            <a:r>
              <a:rPr lang="en-US" sz="1350" dirty="0"/>
              <a:t>Napa cabbage isn’t a “true cabbage” at all as it belongs to Brassica rapa, not Brassica oleracea</a:t>
            </a:r>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r>
              <a:rPr lang="en-US" sz="1350" dirty="0"/>
              <a:t>Napa cabbage grows upright, allowing farmers to plant it more densely than round cabbages</a:t>
            </a:r>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r>
              <a:rPr lang="en-US" sz="1350" dirty="0"/>
              <a:t>From seed to harvest in as little as 45–60 days making Napa cabbage one of the quickest maturing cabbages</a:t>
            </a:r>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r>
              <a:rPr lang="en-US" sz="1350" dirty="0"/>
              <a:t>Exceptional Napa cabbage heads can weigh 15–20 pounds, nearly double the size of typical market heads</a:t>
            </a:r>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r>
              <a:rPr lang="en-US" sz="1350" dirty="0"/>
              <a:t>Napa cabbage gets sweeter after cool temperatures, as starches convert to sugars, similar to carrots and parsnips</a:t>
            </a:r>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r>
              <a:rPr lang="en-US" sz="1350" dirty="0"/>
              <a:t>Over 70% of traditional kimchi varieties rely on Napa cabbage as their primary ingredient</a:t>
            </a:r>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r>
              <a:rPr lang="en-US" sz="1350" dirty="0"/>
              <a:t>Red Napa cabbage exists but it’s so uncommon that many professional chefs have never seen one in person</a:t>
            </a:r>
          </a:p>
          <a:p>
            <a:pPr marL="285750" indent="-285750">
              <a:buFont typeface="Arial" panose="020B0604020202020204" pitchFamily="34" charset="0"/>
              <a:buChar char="•"/>
            </a:pPr>
            <a:endParaRPr lang="en-US" sz="1350" dirty="0"/>
          </a:p>
          <a:p>
            <a:pPr marL="285750" indent="-285750">
              <a:buFont typeface="Arial" panose="020B0604020202020204" pitchFamily="34" charset="0"/>
              <a:buChar char="•"/>
            </a:pPr>
            <a:r>
              <a:rPr lang="en-US" sz="1350" dirty="0"/>
              <a:t>During Korea’s annual kimchi-making season (Kimjang), families can process hundreds of Napa cabbages a day</a:t>
            </a:r>
          </a:p>
          <a:p>
            <a:endParaRPr lang="en-US" sz="1350" dirty="0"/>
          </a:p>
          <a:p>
            <a:pPr marL="285750" indent="-285750">
              <a:buFont typeface="Arial" panose="020B0604020202020204" pitchFamily="34" charset="0"/>
              <a:buChar char="•"/>
            </a:pPr>
            <a:r>
              <a:rPr lang="en-US" sz="1350" dirty="0"/>
              <a:t>Nearly 100% of the plant is usable, from tender leaves to crunchy ribs and even the core in soups</a:t>
            </a:r>
          </a:p>
        </p:txBody>
      </p:sp>
      <p:sp>
        <p:nvSpPr>
          <p:cNvPr id="11" name="TextBox 10">
            <a:extLst>
              <a:ext uri="{FF2B5EF4-FFF2-40B4-BE49-F238E27FC236}">
                <a16:creationId xmlns:a16="http://schemas.microsoft.com/office/drawing/2014/main" id="{7B05CA44-D701-ABE4-8FDC-88E303F30ED6}"/>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INTERESTING FACTS</a:t>
            </a:r>
          </a:p>
        </p:txBody>
      </p:sp>
      <p:pic>
        <p:nvPicPr>
          <p:cNvPr id="2" name="Picture 1">
            <a:extLst>
              <a:ext uri="{FF2B5EF4-FFF2-40B4-BE49-F238E27FC236}">
                <a16:creationId xmlns:a16="http://schemas.microsoft.com/office/drawing/2014/main" id="{41D97991-6093-5296-424E-7BF91324415E}"/>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D2AA429E-4316-D407-9541-16CD51745681}"/>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5" name="TextBox 4">
            <a:extLst>
              <a:ext uri="{FF2B5EF4-FFF2-40B4-BE49-F238E27FC236}">
                <a16:creationId xmlns:a16="http://schemas.microsoft.com/office/drawing/2014/main" id="{BA7AE608-8C03-030E-7270-59E491B3EE4A}"/>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arn(inVertic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barn(inVertical)">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barn(inVertical)">
                                      <p:cBhvr>
                                        <p:cTn id="37" dur="500"/>
                                        <p:tgtEl>
                                          <p:spTgt spid="7">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14" end="14"/>
                                            </p:txEl>
                                          </p:spTgt>
                                        </p:tgtEl>
                                        <p:attrNameLst>
                                          <p:attrName>style.visibility</p:attrName>
                                        </p:attrNameLst>
                                      </p:cBhvr>
                                      <p:to>
                                        <p:strVal val="visible"/>
                                      </p:to>
                                    </p:set>
                                    <p:animEffect transition="in" filter="barn(inVertical)">
                                      <p:cBhvr>
                                        <p:cTn id="42" dur="500"/>
                                        <p:tgtEl>
                                          <p:spTgt spid="7">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16" end="16"/>
                                            </p:txEl>
                                          </p:spTgt>
                                        </p:tgtEl>
                                        <p:attrNameLst>
                                          <p:attrName>style.visibility</p:attrName>
                                        </p:attrNameLst>
                                      </p:cBhvr>
                                      <p:to>
                                        <p:strVal val="visible"/>
                                      </p:to>
                                    </p:set>
                                    <p:animEffect transition="in" filter="barn(inVertical)">
                                      <p:cBhvr>
                                        <p:cTn id="47" dur="500"/>
                                        <p:tgtEl>
                                          <p:spTgt spid="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01637"/>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Charred Napa Cabbage Steaks with Miso–Sesame Glaze</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4</a:t>
            </a:r>
            <a:r>
              <a:rPr lang="en-US" sz="1600" dirty="0">
                <a:solidFill>
                  <a:prstClr val="black"/>
                </a:solidFill>
                <a:latin typeface="Calibri" panose="020F0502020204030204"/>
              </a:rPr>
              <a:t> Servings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94433"/>
            <a:ext cx="3791818"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large Napa cabbage (about 2½–3 lb)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3 Tbsp neutral 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Kosher salt, to taste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2 Tbsp white miso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1½ Tbsp rice vinegar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1½ Tbsp honey or maple syrup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Tbsp toasted sesame 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Tbsp soy sauce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Tbsp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Toasted sesame seeds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Sliced scallions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Chili crisp or chili oil (optional)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410942"/>
            <a:ext cx="4912321"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latin typeface="Calibri" panose="020F0502020204030204"/>
              </a:rPr>
              <a:t>Remove any damaged outer leaves.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dirty="0">
                <a:latin typeface="Calibri" panose="020F0502020204030204"/>
              </a:rPr>
              <a:t>Cut the cabbage lengthwise through the core into 1½-inch-thick “steaks,” keeping the core intact so they hold together.</a:t>
            </a:r>
          </a:p>
          <a:p>
            <a:pPr marL="342900" lvl="0" indent="-342900">
              <a:buFont typeface="+mj-lt"/>
              <a:buAutoNum type="arabicPeriod"/>
              <a:defRPr/>
            </a:pPr>
            <a:r>
              <a:rPr lang="en-US" sz="1400" dirty="0"/>
              <a:t>Brush both sides with oil and season lightly with salt.</a:t>
            </a:r>
          </a:p>
          <a:p>
            <a:pPr marL="342900" lvl="0" indent="-342900">
              <a:buFont typeface="+mj-lt"/>
              <a:buAutoNum type="arabicPeriod"/>
              <a:defRPr/>
            </a:pPr>
            <a:r>
              <a:rPr lang="en-US" sz="1400" dirty="0">
                <a:latin typeface="Calibri" panose="020F0502020204030204"/>
              </a:rPr>
              <a:t>Place on a lined sheet pan. Roast at 425°F (220°C) for 20–25 minutes, turning once, until deeply caramelized and tender.</a:t>
            </a:r>
          </a:p>
          <a:p>
            <a:pPr marL="342900" lvl="0" indent="-342900">
              <a:buFont typeface="+mj-lt"/>
              <a:buAutoNum type="arabicPeriod"/>
              <a:defRPr/>
            </a:pPr>
            <a:r>
              <a:rPr lang="en-US" sz="1400" dirty="0"/>
              <a:t>Whisk all glaze ingredients until smooth.</a:t>
            </a:r>
          </a:p>
          <a:p>
            <a:pPr marL="342900" lvl="0" indent="-342900">
              <a:buFont typeface="+mj-lt"/>
              <a:buAutoNum type="arabicPeriod"/>
              <a:defRPr/>
            </a:pPr>
            <a:r>
              <a:rPr lang="en-US" sz="1400" dirty="0"/>
              <a:t>Brush glaze over the cabbage and return to oven or broiler for 3–5 minutes until glossy and lightly blistered.</a:t>
            </a:r>
          </a:p>
          <a:p>
            <a:pPr marL="342900" lvl="0" indent="-342900">
              <a:buFont typeface="+mj-lt"/>
              <a:buAutoNum type="arabicPeriod"/>
              <a:defRPr/>
            </a:pPr>
            <a:r>
              <a:rPr lang="en-US" sz="1400" dirty="0"/>
              <a:t>Finish with sesame seeds, scallions, and chili crisp if desired.</a:t>
            </a:r>
            <a:endParaRPr lang="en-US" sz="1400" dirty="0">
              <a:latin typeface="Calibri" panose="020F0502020204030204"/>
            </a:endParaRPr>
          </a:p>
        </p:txBody>
      </p:sp>
      <p:pic>
        <p:nvPicPr>
          <p:cNvPr id="6" name="Picture 5">
            <a:extLst>
              <a:ext uri="{FF2B5EF4-FFF2-40B4-BE49-F238E27FC236}">
                <a16:creationId xmlns:a16="http://schemas.microsoft.com/office/drawing/2014/main" id="{588B1BB4-2233-AFE8-3038-674CA58D455A}"/>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B1A6F1CB-4219-5ECD-3B0A-07358A2C9BF9}"/>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9" name="TextBox 8">
            <a:extLst>
              <a:ext uri="{FF2B5EF4-FFF2-40B4-BE49-F238E27FC236}">
                <a16:creationId xmlns:a16="http://schemas.microsoft.com/office/drawing/2014/main" id="{91071B21-800B-A233-D6EB-CC410248CF6E}"/>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pic>
        <p:nvPicPr>
          <p:cNvPr id="2" name="Picture 1">
            <a:extLst>
              <a:ext uri="{FF2B5EF4-FFF2-40B4-BE49-F238E27FC236}">
                <a16:creationId xmlns:a16="http://schemas.microsoft.com/office/drawing/2014/main" id="{914CDA04-FF65-BA01-3052-530D68E96729}"/>
              </a:ext>
            </a:extLst>
          </p:cNvPr>
          <p:cNvPicPr>
            <a:picLocks noChangeAspect="1"/>
          </p:cNvPicPr>
          <p:nvPr/>
        </p:nvPicPr>
        <p:blipFill>
          <a:blip r:embed="rId2">
            <a:extLst>
              <a:ext uri="{28A0092B-C50C-407E-A947-70E740481C1C}">
                <a14:useLocalDpi xmlns:a14="http://schemas.microsoft.com/office/drawing/2010/main" val="0"/>
              </a:ext>
            </a:extLst>
          </a:blip>
          <a:srcRect l="17616" r="17616"/>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1CAAD129-2FD0-0480-996B-35C993D1A57A}"/>
              </a:ext>
            </a:extLst>
          </p:cNvPr>
          <p:cNvSpPr txBox="1"/>
          <p:nvPr/>
        </p:nvSpPr>
        <p:spPr>
          <a:xfrm>
            <a:off x="4997116" y="6218080"/>
            <a:ext cx="1740568" cy="369332"/>
          </a:xfrm>
          <a:prstGeom prst="rect">
            <a:avLst/>
          </a:prstGeom>
          <a:noFill/>
        </p:spPr>
        <p:txBody>
          <a:bodyPr wrap="square" rtlCol="0">
            <a:spAutoFit/>
          </a:bodyPr>
          <a:lstStyle/>
          <a:p>
            <a:r>
              <a:rPr lang="en-US" b="1" dirty="0">
                <a:solidFill>
                  <a:schemeClr val="bg1"/>
                </a:solidFill>
              </a:rPr>
              <a:t>FEBRUARY 2026</a:t>
            </a:r>
          </a:p>
        </p:txBody>
      </p:sp>
      <p:sp>
        <p:nvSpPr>
          <p:cNvPr id="6" name="TextBox 5">
            <a:extLst>
              <a:ext uri="{FF2B5EF4-FFF2-40B4-BE49-F238E27FC236}">
                <a16:creationId xmlns:a16="http://schemas.microsoft.com/office/drawing/2014/main" id="{32FFD70F-FFA8-A7E5-732F-DCBA52EECEEE}"/>
              </a:ext>
            </a:extLst>
          </p:cNvPr>
          <p:cNvSpPr txBox="1"/>
          <p:nvPr/>
        </p:nvSpPr>
        <p:spPr>
          <a:xfrm>
            <a:off x="10234863" y="6232368"/>
            <a:ext cx="1680331" cy="369332"/>
          </a:xfrm>
          <a:prstGeom prst="rect">
            <a:avLst/>
          </a:prstGeom>
          <a:noFill/>
        </p:spPr>
        <p:txBody>
          <a:bodyPr wrap="square" rtlCol="0">
            <a:spAutoFit/>
          </a:bodyPr>
          <a:lstStyle/>
          <a:p>
            <a:r>
              <a:rPr lang="en-US" b="1" dirty="0">
                <a:solidFill>
                  <a:schemeClr val="bg1"/>
                </a:solidFill>
              </a:rPr>
              <a:t>NAPA CABBAGE</a:t>
            </a:r>
          </a:p>
        </p:txBody>
      </p:sp>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9" ma:contentTypeDescription="Create a new document." ma:contentTypeScope="" ma:versionID="54d826b30f96884db2e318f8d3681733">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f736ccedbee79ff441e9d67b147bf883"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Props1.xml><?xml version="1.0" encoding="utf-8"?>
<ds:datastoreItem xmlns:ds="http://schemas.openxmlformats.org/officeDocument/2006/customXml" ds:itemID="{53FFB0B3-F282-48DC-90A0-A9B6DDA79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794226-77C4-4FE7-AC74-7B29CF186603}">
  <ds:schemaRefs>
    <ds:schemaRef ds:uri="http://schemas.microsoft.com/sharepoint/v3/contenttype/forms"/>
  </ds:schemaRefs>
</ds:datastoreItem>
</file>

<file path=customXml/itemProps3.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docProps/app.xml><?xml version="1.0" encoding="utf-8"?>
<Properties xmlns="http://schemas.openxmlformats.org/officeDocument/2006/extended-properties" xmlns:vt="http://schemas.openxmlformats.org/officeDocument/2006/docPropsVTypes">
  <TotalTime>738</TotalTime>
  <Words>2138</Words>
  <Application>Microsoft Office PowerPoint</Application>
  <PresentationFormat>Widescreen</PresentationFormat>
  <Paragraphs>346</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4</cp:revision>
  <dcterms:created xsi:type="dcterms:W3CDTF">2022-12-20T14:16:03Z</dcterms:created>
  <dcterms:modified xsi:type="dcterms:W3CDTF">2026-01-16T15:37:23Z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